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5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12192000" cy="6858000"/>
  <p:notesSz cx="6858000" cy="9144000"/>
  <p:embeddedFontLst>
    <p:embeddedFont>
      <p:font typeface="Roboto"/>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hcy2JLhhCuKwpXS5VaXcA85lzGH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 Tilburg -MCA-" initials="" lastIdx="1" clrIdx="0"/>
  <p:cmAuthor id="1" name="ALISON BUTLER -MCA-" initials="" lastIdx="3" clrIdx="1"/>
  <p:cmAuthor id="2" name="Heather Nelson -MDH-" initials="" lastIdx="1" clrIdx="2"/>
  <p:cmAuthor id="3" name="Andrew Garrison -MCA-" initial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AA4389-C169-43CD-AAA9-4E1A58BACA50}">
  <a:tblStyle styleId="{82AA4389-C169-43CD-AAA9-4E1A58BACA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765D45-AB74-4992-9172-B106A93366A6}"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customschemas.google.com/relationships/presentationmetadata" Target="metadata"/><Relationship Id="rId68"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66"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commentAuthors" Target="commentAuthors.xml"/><Relationship Id="rId69"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f46e24d43b_1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f46e24d43b_1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f46e24d43b_1_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f46e24d43b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f46e24d43b_9_277: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2f46e24d43b_9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f46e24d43b_9_283: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2f46e24d43b_9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f46e24d43b_9_289: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2f46e24d43b_9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f46e24d43b_9_297: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2f46e24d43b_9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f46e24d43b_9_303: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2f46e24d43b_9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f46e24d43b_9_308: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2f46e24d43b_9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f46e24d43b_9_314: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2f46e24d43b_9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f46e24d43b_9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2f46e24d43b_9_3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f46e24d43b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g2f46e24d43b_1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f46e24d43b_1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f46e24d43b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f46e24d4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2f46e24d43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f46e24d43b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f46e24d43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 non exhaustive list of crimes of moral turpitude was on the application and we plan to post something further on the website in the coming weeks.  </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f46e24d43b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f46e24d43b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f46e24d43b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f46e24d43b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f424eaa2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f424eaa2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f424eaa20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f424eaa20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f424eaa201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f424eaa20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When you open the MCA Zoning Map Application, this is the initial screen. The map looks chaotic, but it has several important components: the red stars are current locations of licensees; there are blue library markers; as well as markers indicating schools, areas of worship, public parks, and child care centers, among other things. On the left, there are two types of search features available. You can enter an address or place into the search box or you can place a pin on the map where you’d like to investigate. I’ll get into this in a minute, but there is also a slider you can adjust to change the radius around your proposed address.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f424eaa201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f424eaa20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Being from Annapolis, I decided to use the city as an example to highlight a proposed location that may not be authorized due to statutory restrictions. Of course, this is all dependent on the local zoning authority. Entering 1927 West Street, you’ll see the the pin is in red. The red clouds show entities — schools, child care centers, libraries, other dispensaries, etc — and their own protected radius potentially preventing the establishment of a new licensed entity. The yellow circle shows what is within 500 feet of the pinned location. You can change the circumference of that pin by utilizing the slider to the left.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f424eaa201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f424eaa20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this slide, you can see that I changed moved the slider from a radius of 500 feet to a radius of 1,000 feet. This is evident by the widening of the yellow circle around my pin. When I changed the radius, it added a place of worship to the list of potential locating conflicts. As this is an educational tool, it only captures the publicly available data regarding the locations of entities of conflict. Some of these could not exist any longer and there could also be new entities that aren’t captured by this map. Your local zoning authority will know best about what is or isn’t a viable location for your business.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f46e24d43b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f46e24d43b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f424eaa201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f424eaa20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is an example of a location that might comply with local zoning restrictions, pending a decision by local zoning authorities. One parallel street over from the previous slides, there is a shopping center on Forest Drive as shown on the map. If, for instance, you entered a location that was promising, you would get a notice in green like the one to the left indicating that it might be a good location to pursue. Again, this is just an educational tool to show you locations of current entities that might restrict your ability to pick a potential space for your cannabis business.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f46e24d43b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f46e24d43b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f2e1b3b92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g2f2e1b3b92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f2e1b3b92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Ex. Car</a:t>
            </a:r>
            <a:endParaRPr/>
          </a:p>
        </p:txBody>
      </p:sp>
      <p:sp>
        <p:nvSpPr>
          <p:cNvPr id="267" name="Google Shape;267;g2f2e1b3b92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f2e1b3b92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203200" lvl="0" indent="0" algn="l" rtl="0">
              <a:lnSpc>
                <a:spcPct val="142857"/>
              </a:lnSpc>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For presentation, I would like for there to be context for these figures. These figures are not the amount needed to operate a business in these categories, as the licensees are all aware. But, this amount must be shown by 6 months to demonstrate the conditional licensee is on the way to raising capital and making progress toward licensure.</a:t>
            </a:r>
            <a:endParaRPr sz="1050">
              <a:solidFill>
                <a:srgbClr val="444746"/>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274" name="Google Shape;274;g2f2e1b3b92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f46e24d43b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f46e24d43b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f2e1b3b92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2f2e1b3b92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f342fcae2a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2f342fcae2a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f46e24d43b_1_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f46e24d43b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f2e1b3b92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07" name="Google Shape;307;g2f2e1b3b92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f46e24d43b_1_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f46e24d43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f2e1b3b92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2f2e1b3b92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f2e1b3b92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2f2e1b3b92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f2e1b3b9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g2f2e1b3b9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f46e24d43b_1_1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f46e24d43b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f46e24d43b_9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f46e24d43b_9_162: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f46e24d43b_1_1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f46e24d43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f40c129fa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f40c129fa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f424eaa201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f424eaa201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f424eaa201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f424eaa201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f46e24d43b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f46e24d43b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f424eaa201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f424eaa201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f46e24d43b_1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f46e24d43b_1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f46e24d43b_1_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f46e24d43b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f46e24d43b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f46e24d43b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f46e24d43b_1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f46e24d43b_1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f46e24d43b_1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f46e24d43b_1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4"/>
          <p:cNvSpPr txBox="1">
            <a:spLocks noGrp="1"/>
          </p:cNvSpPr>
          <p:nvPr>
            <p:ph type="ctrTitle"/>
          </p:nvPr>
        </p:nvSpPr>
        <p:spPr>
          <a:xfrm>
            <a:off x="828676" y="1842799"/>
            <a:ext cx="11095470" cy="18719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E1A2A"/>
              </a:buClr>
              <a:buSzPts val="6600"/>
              <a:buFont typeface="Calibri"/>
              <a:buNone/>
              <a:defRPr sz="6600">
                <a:solidFill>
                  <a:srgbClr val="6E1A2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4"/>
          <p:cNvSpPr txBox="1">
            <a:spLocks noGrp="1"/>
          </p:cNvSpPr>
          <p:nvPr>
            <p:ph type="subTitle" idx="1"/>
          </p:nvPr>
        </p:nvSpPr>
        <p:spPr>
          <a:xfrm>
            <a:off x="828675" y="3505200"/>
            <a:ext cx="11095470" cy="12382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CCA145"/>
              </a:buClr>
              <a:buSzPts val="3600"/>
              <a:buNone/>
              <a:defRPr sz="3600">
                <a:solidFill>
                  <a:srgbClr val="CCA14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838200" y="365126"/>
            <a:ext cx="10515600" cy="78018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C40E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
          <p:cNvSpPr txBox="1">
            <a:spLocks noGrp="1"/>
          </p:cNvSpPr>
          <p:nvPr>
            <p:ph type="body" idx="1"/>
          </p:nvPr>
        </p:nvSpPr>
        <p:spPr>
          <a:xfrm>
            <a:off x="838200" y="1302327"/>
            <a:ext cx="10515600" cy="30601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
        <p:cNvGrpSpPr/>
        <p:nvPr/>
      </p:nvGrpSpPr>
      <p:grpSpPr>
        <a:xfrm>
          <a:off x="0" y="0"/>
          <a:ext cx="0" cy="0"/>
          <a:chOff x="0" y="0"/>
          <a:chExt cx="0" cy="0"/>
        </a:xfrm>
      </p:grpSpPr>
      <p:sp>
        <p:nvSpPr>
          <p:cNvPr id="15" name="Google Shape;15;p6"/>
          <p:cNvSpPr txBox="1">
            <a:spLocks noGrp="1"/>
          </p:cNvSpPr>
          <p:nvPr>
            <p:ph type="title"/>
          </p:nvPr>
        </p:nvSpPr>
        <p:spPr>
          <a:xfrm>
            <a:off x="838200" y="365126"/>
            <a:ext cx="10515600" cy="78018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C40E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6"/>
          <p:cNvSpPr txBox="1">
            <a:spLocks noGrp="1"/>
          </p:cNvSpPr>
          <p:nvPr>
            <p:ph type="body" idx="1"/>
          </p:nvPr>
        </p:nvSpPr>
        <p:spPr>
          <a:xfrm>
            <a:off x="838200" y="1297577"/>
            <a:ext cx="5181600" cy="304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6"/>
          <p:cNvSpPr txBox="1">
            <a:spLocks noGrp="1"/>
          </p:cNvSpPr>
          <p:nvPr>
            <p:ph type="body" idx="2"/>
          </p:nvPr>
        </p:nvSpPr>
        <p:spPr>
          <a:xfrm>
            <a:off x="6172200" y="1297577"/>
            <a:ext cx="5181600" cy="304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g2f46e24d43b_9_328"/>
          <p:cNvSpPr txBox="1">
            <a:spLocks noGrp="1"/>
          </p:cNvSpPr>
          <p:nvPr>
            <p:ph type="ctrTitle"/>
          </p:nvPr>
        </p:nvSpPr>
        <p:spPr>
          <a:xfrm>
            <a:off x="828676" y="1842799"/>
            <a:ext cx="11095500" cy="1872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6E1A2A"/>
              </a:buClr>
              <a:buSzPts val="6600"/>
              <a:buFont typeface="Calibri"/>
              <a:buNone/>
              <a:defRPr sz="6600">
                <a:solidFill>
                  <a:srgbClr val="6E1A2A"/>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 name="Google Shape;23;g2f46e24d43b_9_328"/>
          <p:cNvSpPr txBox="1">
            <a:spLocks noGrp="1"/>
          </p:cNvSpPr>
          <p:nvPr>
            <p:ph type="subTitle" idx="1"/>
          </p:nvPr>
        </p:nvSpPr>
        <p:spPr>
          <a:xfrm>
            <a:off x="828675" y="3505200"/>
            <a:ext cx="11095500" cy="1238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CCA145"/>
              </a:buClr>
              <a:buSzPts val="3600"/>
              <a:buNone/>
              <a:defRPr sz="3600">
                <a:solidFill>
                  <a:srgbClr val="CCA14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g2f46e24d43b_9_331"/>
          <p:cNvSpPr txBox="1">
            <a:spLocks noGrp="1"/>
          </p:cNvSpPr>
          <p:nvPr>
            <p:ph type="title"/>
          </p:nvPr>
        </p:nvSpPr>
        <p:spPr>
          <a:xfrm>
            <a:off x="838200" y="365126"/>
            <a:ext cx="10515600" cy="7803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rgbClr val="C40E3E"/>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 name="Google Shape;26;g2f46e24d43b_9_331"/>
          <p:cNvSpPr txBox="1">
            <a:spLocks noGrp="1"/>
          </p:cNvSpPr>
          <p:nvPr>
            <p:ph type="body" idx="1"/>
          </p:nvPr>
        </p:nvSpPr>
        <p:spPr>
          <a:xfrm>
            <a:off x="838200" y="1302327"/>
            <a:ext cx="10515600" cy="3060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g2f46e24d43b_9_334"/>
          <p:cNvSpPr txBox="1">
            <a:spLocks noGrp="1"/>
          </p:cNvSpPr>
          <p:nvPr>
            <p:ph type="title"/>
          </p:nvPr>
        </p:nvSpPr>
        <p:spPr>
          <a:xfrm>
            <a:off x="838200" y="365126"/>
            <a:ext cx="10515600" cy="7803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rgbClr val="C40E3E"/>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g2f46e24d43b_9_334"/>
          <p:cNvSpPr txBox="1">
            <a:spLocks noGrp="1"/>
          </p:cNvSpPr>
          <p:nvPr>
            <p:ph type="body" idx="1"/>
          </p:nvPr>
        </p:nvSpPr>
        <p:spPr>
          <a:xfrm>
            <a:off x="838200" y="1297577"/>
            <a:ext cx="5181600" cy="3048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 name="Google Shape;30;g2f46e24d43b_9_334"/>
          <p:cNvSpPr txBox="1">
            <a:spLocks noGrp="1"/>
          </p:cNvSpPr>
          <p:nvPr>
            <p:ph type="body" idx="2"/>
          </p:nvPr>
        </p:nvSpPr>
        <p:spPr>
          <a:xfrm>
            <a:off x="6172200" y="1297577"/>
            <a:ext cx="5181600" cy="3048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31"/>
        <p:cNvGrpSpPr/>
        <p:nvPr/>
      </p:nvGrpSpPr>
      <p:grpSpPr>
        <a:xfrm>
          <a:off x="0" y="0"/>
          <a:ext cx="0" cy="0"/>
          <a:chOff x="0" y="0"/>
          <a:chExt cx="0" cy="0"/>
        </a:xfrm>
      </p:grpSpPr>
      <p:sp>
        <p:nvSpPr>
          <p:cNvPr id="32" name="Google Shape;32;g2f46e24d43b_9_338"/>
          <p:cNvSpPr/>
          <p:nvPr/>
        </p:nvSpPr>
        <p:spPr>
          <a:xfrm>
            <a:off x="309281" y="6388924"/>
            <a:ext cx="2210111" cy="180226"/>
          </a:xfrm>
          <a:custGeom>
            <a:avLst/>
            <a:gdLst/>
            <a:ahLst/>
            <a:cxnLst/>
            <a:rect l="l" t="t" r="r" b="b"/>
            <a:pathLst>
              <a:path w="1658620" h="135254" extrusionOk="0">
                <a:moveTo>
                  <a:pt x="0" y="134999"/>
                </a:moveTo>
                <a:lnTo>
                  <a:pt x="1658461" y="134999"/>
                </a:lnTo>
                <a:lnTo>
                  <a:pt x="1658461" y="0"/>
                </a:lnTo>
                <a:lnTo>
                  <a:pt x="0" y="0"/>
                </a:lnTo>
                <a:lnTo>
                  <a:pt x="0" y="134999"/>
                </a:lnTo>
                <a:close/>
              </a:path>
            </a:pathLst>
          </a:custGeom>
          <a:solidFill>
            <a:srgbClr val="D70038"/>
          </a:solidFill>
          <a:ln>
            <a:noFill/>
          </a:ln>
        </p:spPr>
        <p:txBody>
          <a:bodyPr spcFirstLastPara="1" wrap="square" lIns="0" tIns="0" rIns="0" bIns="0" anchor="t" anchorCtr="0">
            <a:noAutofit/>
          </a:bodyPr>
          <a:lstStyle/>
          <a:p>
            <a:pPr marL="0" lvl="0" indent="0" algn="l" rtl="0">
              <a:spcBef>
                <a:spcPts val="0"/>
              </a:spcBef>
              <a:spcAft>
                <a:spcPts val="0"/>
              </a:spcAft>
              <a:buNone/>
            </a:pPr>
            <a:endParaRPr sz="2400"/>
          </a:p>
        </p:txBody>
      </p:sp>
      <p:sp>
        <p:nvSpPr>
          <p:cNvPr id="33" name="Google Shape;33;g2f46e24d43b_9_338"/>
          <p:cNvSpPr/>
          <p:nvPr/>
        </p:nvSpPr>
        <p:spPr>
          <a:xfrm>
            <a:off x="3534163" y="6388924"/>
            <a:ext cx="274995" cy="180226"/>
          </a:xfrm>
          <a:custGeom>
            <a:avLst/>
            <a:gdLst/>
            <a:ahLst/>
            <a:cxnLst/>
            <a:rect l="l" t="t" r="r" b="b"/>
            <a:pathLst>
              <a:path w="206375" h="135254" extrusionOk="0">
                <a:moveTo>
                  <a:pt x="0" y="134999"/>
                </a:moveTo>
                <a:lnTo>
                  <a:pt x="206017" y="134999"/>
                </a:lnTo>
                <a:lnTo>
                  <a:pt x="206017" y="0"/>
                </a:lnTo>
                <a:lnTo>
                  <a:pt x="0" y="0"/>
                </a:lnTo>
                <a:lnTo>
                  <a:pt x="0" y="134999"/>
                </a:lnTo>
                <a:close/>
              </a:path>
            </a:pathLst>
          </a:custGeom>
          <a:solidFill>
            <a:srgbClr val="D70038"/>
          </a:solidFill>
          <a:ln>
            <a:noFill/>
          </a:ln>
        </p:spPr>
        <p:txBody>
          <a:bodyPr spcFirstLastPara="1" wrap="square" lIns="0" tIns="0" rIns="0" bIns="0" anchor="t" anchorCtr="0">
            <a:noAutofit/>
          </a:bodyPr>
          <a:lstStyle/>
          <a:p>
            <a:pPr marL="0" lvl="0" indent="0" algn="l" rtl="0">
              <a:spcBef>
                <a:spcPts val="0"/>
              </a:spcBef>
              <a:spcAft>
                <a:spcPts val="0"/>
              </a:spcAft>
              <a:buNone/>
            </a:pPr>
            <a:endParaRPr sz="2400"/>
          </a:p>
        </p:txBody>
      </p:sp>
      <p:sp>
        <p:nvSpPr>
          <p:cNvPr id="34" name="Google Shape;34;g2f46e24d43b_9_338"/>
          <p:cNvSpPr/>
          <p:nvPr/>
        </p:nvSpPr>
        <p:spPr>
          <a:xfrm>
            <a:off x="4618453" y="6388924"/>
            <a:ext cx="3563085" cy="180226"/>
          </a:xfrm>
          <a:custGeom>
            <a:avLst/>
            <a:gdLst/>
            <a:ahLst/>
            <a:cxnLst/>
            <a:rect l="l" t="t" r="r" b="b"/>
            <a:pathLst>
              <a:path w="2673985" h="135254" extrusionOk="0">
                <a:moveTo>
                  <a:pt x="0" y="134999"/>
                </a:moveTo>
                <a:lnTo>
                  <a:pt x="2673871" y="134999"/>
                </a:lnTo>
                <a:lnTo>
                  <a:pt x="2673871" y="0"/>
                </a:lnTo>
                <a:lnTo>
                  <a:pt x="0" y="0"/>
                </a:lnTo>
                <a:lnTo>
                  <a:pt x="0" y="134999"/>
                </a:lnTo>
                <a:close/>
              </a:path>
            </a:pathLst>
          </a:custGeom>
          <a:solidFill>
            <a:srgbClr val="D70038"/>
          </a:solidFill>
          <a:ln>
            <a:noFill/>
          </a:ln>
        </p:spPr>
        <p:txBody>
          <a:bodyPr spcFirstLastPara="1" wrap="square" lIns="0" tIns="0" rIns="0" bIns="0" anchor="t" anchorCtr="0">
            <a:noAutofit/>
          </a:bodyPr>
          <a:lstStyle/>
          <a:p>
            <a:pPr marL="0" lvl="0" indent="0" algn="l" rtl="0">
              <a:spcBef>
                <a:spcPts val="0"/>
              </a:spcBef>
              <a:spcAft>
                <a:spcPts val="0"/>
              </a:spcAft>
              <a:buNone/>
            </a:pPr>
            <a:endParaRPr sz="2400"/>
          </a:p>
        </p:txBody>
      </p:sp>
      <p:sp>
        <p:nvSpPr>
          <p:cNvPr id="35" name="Google Shape;35;g2f46e24d43b_9_338"/>
          <p:cNvSpPr/>
          <p:nvPr/>
        </p:nvSpPr>
        <p:spPr>
          <a:xfrm>
            <a:off x="11300415" y="6566859"/>
            <a:ext cx="587219" cy="2537"/>
          </a:xfrm>
          <a:custGeom>
            <a:avLst/>
            <a:gdLst/>
            <a:ahLst/>
            <a:cxnLst/>
            <a:rect l="l" t="t" r="r" b="b"/>
            <a:pathLst>
              <a:path w="440690" h="1904" extrusionOk="0">
                <a:moveTo>
                  <a:pt x="0" y="1549"/>
                </a:moveTo>
                <a:lnTo>
                  <a:pt x="440149" y="1549"/>
                </a:lnTo>
                <a:lnTo>
                  <a:pt x="440149" y="0"/>
                </a:lnTo>
                <a:lnTo>
                  <a:pt x="0" y="0"/>
                </a:lnTo>
                <a:lnTo>
                  <a:pt x="0" y="1549"/>
                </a:lnTo>
                <a:close/>
              </a:path>
            </a:pathLst>
          </a:custGeom>
          <a:solidFill>
            <a:srgbClr val="D70038"/>
          </a:solidFill>
          <a:ln>
            <a:noFill/>
          </a:ln>
        </p:spPr>
        <p:txBody>
          <a:bodyPr spcFirstLastPara="1" wrap="square" lIns="0" tIns="0" rIns="0" bIns="0" anchor="t" anchorCtr="0">
            <a:noAutofit/>
          </a:bodyPr>
          <a:lstStyle/>
          <a:p>
            <a:pPr marL="0" lvl="0" indent="0" algn="l" rtl="0">
              <a:spcBef>
                <a:spcPts val="0"/>
              </a:spcBef>
              <a:spcAft>
                <a:spcPts val="0"/>
              </a:spcAft>
              <a:buNone/>
            </a:pPr>
            <a:endParaRPr sz="2400"/>
          </a:p>
        </p:txBody>
      </p:sp>
      <p:sp>
        <p:nvSpPr>
          <p:cNvPr id="36" name="Google Shape;36;g2f46e24d43b_9_338"/>
          <p:cNvSpPr/>
          <p:nvPr/>
        </p:nvSpPr>
        <p:spPr>
          <a:xfrm>
            <a:off x="2520563" y="6388924"/>
            <a:ext cx="1013673" cy="180226"/>
          </a:xfrm>
          <a:custGeom>
            <a:avLst/>
            <a:gdLst/>
            <a:ahLst/>
            <a:cxnLst/>
            <a:rect l="l" t="t" r="r" b="b"/>
            <a:pathLst>
              <a:path w="760730" h="135254" extrusionOk="0">
                <a:moveTo>
                  <a:pt x="760199" y="134999"/>
                </a:moveTo>
                <a:lnTo>
                  <a:pt x="0" y="134999"/>
                </a:lnTo>
                <a:lnTo>
                  <a:pt x="0" y="0"/>
                </a:lnTo>
                <a:lnTo>
                  <a:pt x="760199" y="0"/>
                </a:lnTo>
                <a:lnTo>
                  <a:pt x="760199" y="134999"/>
                </a:lnTo>
                <a:close/>
              </a:path>
            </a:pathLst>
          </a:custGeom>
          <a:solidFill>
            <a:srgbClr val="FFC133"/>
          </a:solidFill>
          <a:ln>
            <a:noFill/>
          </a:ln>
        </p:spPr>
        <p:txBody>
          <a:bodyPr spcFirstLastPara="1" wrap="square" lIns="0" tIns="0" rIns="0" bIns="0" anchor="t" anchorCtr="0">
            <a:noAutofit/>
          </a:bodyPr>
          <a:lstStyle/>
          <a:p>
            <a:pPr marL="0" lvl="0" indent="0" algn="l" rtl="0">
              <a:spcBef>
                <a:spcPts val="0"/>
              </a:spcBef>
              <a:spcAft>
                <a:spcPts val="0"/>
              </a:spcAft>
              <a:buNone/>
            </a:pPr>
            <a:endParaRPr sz="2400"/>
          </a:p>
        </p:txBody>
      </p:sp>
      <p:sp>
        <p:nvSpPr>
          <p:cNvPr id="37" name="Google Shape;37;g2f46e24d43b_9_338"/>
          <p:cNvSpPr/>
          <p:nvPr/>
        </p:nvSpPr>
        <p:spPr>
          <a:xfrm>
            <a:off x="4618615" y="6390991"/>
            <a:ext cx="2371722" cy="180226"/>
          </a:xfrm>
          <a:custGeom>
            <a:avLst/>
            <a:gdLst/>
            <a:ahLst/>
            <a:cxnLst/>
            <a:rect l="l" t="t" r="r" b="b"/>
            <a:pathLst>
              <a:path w="1779904" h="135254" extrusionOk="0">
                <a:moveTo>
                  <a:pt x="1779299" y="134999"/>
                </a:moveTo>
                <a:lnTo>
                  <a:pt x="0" y="134999"/>
                </a:lnTo>
                <a:lnTo>
                  <a:pt x="0" y="0"/>
                </a:lnTo>
                <a:lnTo>
                  <a:pt x="1779299" y="0"/>
                </a:lnTo>
                <a:lnTo>
                  <a:pt x="1779299" y="134999"/>
                </a:lnTo>
                <a:close/>
              </a:path>
            </a:pathLst>
          </a:custGeom>
          <a:solidFill>
            <a:srgbClr val="FFC133"/>
          </a:solidFill>
          <a:ln>
            <a:noFill/>
          </a:ln>
        </p:spPr>
        <p:txBody>
          <a:bodyPr spcFirstLastPara="1" wrap="square" lIns="0" tIns="0" rIns="0" bIns="0" anchor="t" anchorCtr="0">
            <a:noAutofit/>
          </a:bodyPr>
          <a:lstStyle/>
          <a:p>
            <a:pPr marL="0" lvl="0" indent="0" algn="l" rtl="0">
              <a:spcBef>
                <a:spcPts val="0"/>
              </a:spcBef>
              <a:spcAft>
                <a:spcPts val="0"/>
              </a:spcAft>
              <a:buNone/>
            </a:pPr>
            <a:endParaRPr sz="2400"/>
          </a:p>
        </p:txBody>
      </p:sp>
      <p:sp>
        <p:nvSpPr>
          <p:cNvPr id="38" name="Google Shape;38;g2f46e24d43b_9_338"/>
          <p:cNvSpPr/>
          <p:nvPr/>
        </p:nvSpPr>
        <p:spPr>
          <a:xfrm>
            <a:off x="8183615" y="6388924"/>
            <a:ext cx="3115478" cy="180226"/>
          </a:xfrm>
          <a:custGeom>
            <a:avLst/>
            <a:gdLst/>
            <a:ahLst/>
            <a:cxnLst/>
            <a:rect l="l" t="t" r="r" b="b"/>
            <a:pathLst>
              <a:path w="2338070" h="135254" extrusionOk="0">
                <a:moveTo>
                  <a:pt x="2337599" y="134999"/>
                </a:moveTo>
                <a:lnTo>
                  <a:pt x="0" y="134999"/>
                </a:lnTo>
                <a:lnTo>
                  <a:pt x="0" y="0"/>
                </a:lnTo>
                <a:lnTo>
                  <a:pt x="2337599" y="0"/>
                </a:lnTo>
                <a:lnTo>
                  <a:pt x="2337599" y="134999"/>
                </a:lnTo>
                <a:close/>
              </a:path>
            </a:pathLst>
          </a:custGeom>
          <a:solidFill>
            <a:srgbClr val="FFC133"/>
          </a:solidFill>
          <a:ln>
            <a:noFill/>
          </a:ln>
        </p:spPr>
        <p:txBody>
          <a:bodyPr spcFirstLastPara="1" wrap="square" lIns="0" tIns="0" rIns="0" bIns="0" anchor="t" anchorCtr="0">
            <a:noAutofit/>
          </a:bodyPr>
          <a:lstStyle/>
          <a:p>
            <a:pPr marL="0" lvl="0" indent="0" algn="l" rtl="0">
              <a:spcBef>
                <a:spcPts val="0"/>
              </a:spcBef>
              <a:spcAft>
                <a:spcPts val="0"/>
              </a:spcAft>
              <a:buNone/>
            </a:pPr>
            <a:endParaRPr sz="2400"/>
          </a:p>
        </p:txBody>
      </p:sp>
      <p:sp>
        <p:nvSpPr>
          <p:cNvPr id="39" name="Google Shape;39;g2f46e24d43b_9_338"/>
          <p:cNvSpPr/>
          <p:nvPr/>
        </p:nvSpPr>
        <p:spPr>
          <a:xfrm>
            <a:off x="307040" y="287096"/>
            <a:ext cx="11570930" cy="180226"/>
          </a:xfrm>
          <a:custGeom>
            <a:avLst/>
            <a:gdLst/>
            <a:ahLst/>
            <a:cxnLst/>
            <a:rect l="l" t="t" r="r" b="b"/>
            <a:pathLst>
              <a:path w="8683625" h="135254" extrusionOk="0">
                <a:moveTo>
                  <a:pt x="8683499" y="134999"/>
                </a:moveTo>
                <a:lnTo>
                  <a:pt x="0" y="134999"/>
                </a:lnTo>
                <a:lnTo>
                  <a:pt x="0" y="0"/>
                </a:lnTo>
                <a:lnTo>
                  <a:pt x="8683499" y="0"/>
                </a:lnTo>
                <a:lnTo>
                  <a:pt x="8683499" y="134999"/>
                </a:lnTo>
                <a:close/>
              </a:path>
            </a:pathLst>
          </a:custGeom>
          <a:solidFill>
            <a:srgbClr val="000000"/>
          </a:solidFill>
          <a:ln>
            <a:noFill/>
          </a:ln>
        </p:spPr>
        <p:txBody>
          <a:bodyPr spcFirstLastPara="1" wrap="square" lIns="0" tIns="0" rIns="0" bIns="0" anchor="t" anchorCtr="0">
            <a:noAutofit/>
          </a:bodyPr>
          <a:lstStyle/>
          <a:p>
            <a:pPr marL="0" lvl="0" indent="0" algn="l" rtl="0">
              <a:spcBef>
                <a:spcPts val="0"/>
              </a:spcBef>
              <a:spcAft>
                <a:spcPts val="0"/>
              </a:spcAft>
              <a:buNone/>
            </a:pPr>
            <a:endParaRPr sz="2400"/>
          </a:p>
        </p:txBody>
      </p:sp>
      <p:sp>
        <p:nvSpPr>
          <p:cNvPr id="40" name="Google Shape;40;g2f46e24d43b_9_338"/>
          <p:cNvSpPr/>
          <p:nvPr/>
        </p:nvSpPr>
        <p:spPr>
          <a:xfrm>
            <a:off x="3808853" y="6388924"/>
            <a:ext cx="809754" cy="180226"/>
          </a:xfrm>
          <a:custGeom>
            <a:avLst/>
            <a:gdLst/>
            <a:ahLst/>
            <a:cxnLst/>
            <a:rect l="l" t="t" r="r" b="b"/>
            <a:pathLst>
              <a:path w="607695" h="135254" extrusionOk="0">
                <a:moveTo>
                  <a:pt x="607199" y="134999"/>
                </a:moveTo>
                <a:lnTo>
                  <a:pt x="0" y="134999"/>
                </a:lnTo>
                <a:lnTo>
                  <a:pt x="0" y="0"/>
                </a:lnTo>
                <a:lnTo>
                  <a:pt x="607199" y="0"/>
                </a:lnTo>
                <a:lnTo>
                  <a:pt x="607199" y="134999"/>
                </a:lnTo>
                <a:close/>
              </a:path>
            </a:pathLst>
          </a:custGeom>
          <a:solidFill>
            <a:srgbClr val="000000"/>
          </a:solidFill>
          <a:ln>
            <a:noFill/>
          </a:ln>
        </p:spPr>
        <p:txBody>
          <a:bodyPr spcFirstLastPara="1" wrap="square" lIns="0" tIns="0" rIns="0" bIns="0" anchor="t" anchorCtr="0">
            <a:noAutofit/>
          </a:bodyPr>
          <a:lstStyle/>
          <a:p>
            <a:pPr marL="0" lvl="0" indent="0" algn="l" rtl="0">
              <a:spcBef>
                <a:spcPts val="0"/>
              </a:spcBef>
              <a:spcAft>
                <a:spcPts val="0"/>
              </a:spcAft>
              <a:buNone/>
            </a:pPr>
            <a:endParaRPr sz="2400"/>
          </a:p>
        </p:txBody>
      </p:sp>
      <p:sp>
        <p:nvSpPr>
          <p:cNvPr id="41" name="Google Shape;41;g2f46e24d43b_9_338"/>
          <p:cNvSpPr/>
          <p:nvPr/>
        </p:nvSpPr>
        <p:spPr>
          <a:xfrm>
            <a:off x="6991107" y="6386859"/>
            <a:ext cx="186996" cy="180226"/>
          </a:xfrm>
          <a:custGeom>
            <a:avLst/>
            <a:gdLst/>
            <a:ahLst/>
            <a:cxnLst/>
            <a:rect l="l" t="t" r="r" b="b"/>
            <a:pathLst>
              <a:path w="140335" h="135254" extrusionOk="0">
                <a:moveTo>
                  <a:pt x="139799" y="134999"/>
                </a:moveTo>
                <a:lnTo>
                  <a:pt x="0" y="134999"/>
                </a:lnTo>
                <a:lnTo>
                  <a:pt x="0" y="0"/>
                </a:lnTo>
                <a:lnTo>
                  <a:pt x="139799" y="0"/>
                </a:lnTo>
                <a:lnTo>
                  <a:pt x="139799" y="134999"/>
                </a:lnTo>
                <a:close/>
              </a:path>
            </a:pathLst>
          </a:custGeom>
          <a:solidFill>
            <a:srgbClr val="000000"/>
          </a:solidFill>
          <a:ln>
            <a:noFill/>
          </a:ln>
        </p:spPr>
        <p:txBody>
          <a:bodyPr spcFirstLastPara="1" wrap="square" lIns="0" tIns="0" rIns="0" bIns="0" anchor="t" anchorCtr="0">
            <a:noAutofit/>
          </a:bodyPr>
          <a:lstStyle/>
          <a:p>
            <a:pPr marL="0" lvl="0" indent="0" algn="l" rtl="0">
              <a:spcBef>
                <a:spcPts val="0"/>
              </a:spcBef>
              <a:spcAft>
                <a:spcPts val="0"/>
              </a:spcAft>
              <a:buNone/>
            </a:pPr>
            <a:endParaRPr sz="2400"/>
          </a:p>
        </p:txBody>
      </p:sp>
      <p:sp>
        <p:nvSpPr>
          <p:cNvPr id="42" name="Google Shape;42;g2f46e24d43b_9_338"/>
          <p:cNvSpPr/>
          <p:nvPr/>
        </p:nvSpPr>
        <p:spPr>
          <a:xfrm>
            <a:off x="11300440" y="6386859"/>
            <a:ext cx="582141" cy="180226"/>
          </a:xfrm>
          <a:custGeom>
            <a:avLst/>
            <a:gdLst/>
            <a:ahLst/>
            <a:cxnLst/>
            <a:rect l="l" t="t" r="r" b="b"/>
            <a:pathLst>
              <a:path w="436879" h="135254" extrusionOk="0">
                <a:moveTo>
                  <a:pt x="436799" y="134999"/>
                </a:moveTo>
                <a:lnTo>
                  <a:pt x="0" y="134999"/>
                </a:lnTo>
                <a:lnTo>
                  <a:pt x="0" y="0"/>
                </a:lnTo>
                <a:lnTo>
                  <a:pt x="436799" y="0"/>
                </a:lnTo>
                <a:lnTo>
                  <a:pt x="436799" y="134999"/>
                </a:lnTo>
                <a:close/>
              </a:path>
            </a:pathLst>
          </a:custGeom>
          <a:solidFill>
            <a:srgbClr val="000000"/>
          </a:solidFill>
          <a:ln>
            <a:noFill/>
          </a:ln>
        </p:spPr>
        <p:txBody>
          <a:bodyPr spcFirstLastPara="1" wrap="square" lIns="0" tIns="0" rIns="0" bIns="0" anchor="t" anchorCtr="0">
            <a:noAutofit/>
          </a:bodyPr>
          <a:lstStyle/>
          <a:p>
            <a:pPr marL="0" lvl="0" indent="0" algn="l" rtl="0">
              <a:spcBef>
                <a:spcPts val="0"/>
              </a:spcBef>
              <a:spcAft>
                <a:spcPts val="0"/>
              </a:spcAft>
              <a:buNone/>
            </a:pPr>
            <a:endParaRPr sz="2400"/>
          </a:p>
        </p:txBody>
      </p:sp>
      <p:sp>
        <p:nvSpPr>
          <p:cNvPr id="43" name="Google Shape;43;g2f46e24d43b_9_338"/>
          <p:cNvSpPr/>
          <p:nvPr/>
        </p:nvSpPr>
        <p:spPr>
          <a:xfrm>
            <a:off x="298803" y="989249"/>
            <a:ext cx="301224" cy="0"/>
          </a:xfrm>
          <a:custGeom>
            <a:avLst/>
            <a:gdLst/>
            <a:ahLst/>
            <a:cxnLst/>
            <a:rect l="l" t="t" r="r" b="b"/>
            <a:pathLst>
              <a:path w="226059" h="120000" extrusionOk="0">
                <a:moveTo>
                  <a:pt x="0" y="0"/>
                </a:moveTo>
                <a:lnTo>
                  <a:pt x="225599" y="0"/>
                </a:lnTo>
              </a:path>
            </a:pathLst>
          </a:custGeom>
          <a:noFill/>
          <a:ln w="126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2400"/>
          </a:p>
        </p:txBody>
      </p:sp>
      <p:sp>
        <p:nvSpPr>
          <p:cNvPr id="44" name="Google Shape;44;g2f46e24d43b_9_338"/>
          <p:cNvSpPr txBox="1">
            <a:spLocks noGrp="1"/>
          </p:cNvSpPr>
          <p:nvPr>
            <p:ph type="ftr" idx="11"/>
          </p:nvPr>
        </p:nvSpPr>
        <p:spPr>
          <a:xfrm>
            <a:off x="442199" y="6379549"/>
            <a:ext cx="1932000" cy="200100"/>
          </a:xfrm>
          <a:prstGeom prst="rect">
            <a:avLst/>
          </a:prstGeom>
          <a:noFill/>
          <a:ln>
            <a:noFill/>
          </a:ln>
        </p:spPr>
        <p:txBody>
          <a:bodyPr spcFirstLastPara="1" wrap="square" lIns="0" tIns="0" rIns="0" bIns="0" anchor="t" anchorCtr="0">
            <a:spAutoFit/>
          </a:bodyPr>
          <a:lstStyle>
            <a:lvl1pPr lvl="0" rtl="0">
              <a:spcBef>
                <a:spcPts val="0"/>
              </a:spcBef>
              <a:spcAft>
                <a:spcPts val="0"/>
              </a:spcAft>
              <a:buSzPts val="1900"/>
              <a:buNone/>
              <a:defRPr sz="1100" b="1" i="0">
                <a:solidFill>
                  <a:srgbClr val="FFC133"/>
                </a:solidFill>
                <a:latin typeface="Calibri"/>
                <a:ea typeface="Calibri"/>
                <a:cs typeface="Calibri"/>
                <a:sym typeface="Calibri"/>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sp>
        <p:nvSpPr>
          <p:cNvPr id="45" name="Google Shape;45;g2f46e24d43b_9_338"/>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900"/>
              <a:buNone/>
              <a:defRPr sz="1900">
                <a:solidFill>
                  <a:srgbClr val="888888"/>
                </a:solidFill>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sp>
        <p:nvSpPr>
          <p:cNvPr id="46" name="Google Shape;46;g2f46e24d43b_9_338"/>
          <p:cNvSpPr txBox="1">
            <a:spLocks noGrp="1"/>
          </p:cNvSpPr>
          <p:nvPr>
            <p:ph type="sldNum" idx="12"/>
          </p:nvPr>
        </p:nvSpPr>
        <p:spPr>
          <a:xfrm>
            <a:off x="11652201" y="6377471"/>
            <a:ext cx="212400" cy="169200"/>
          </a:xfrm>
          <a:prstGeom prst="rect">
            <a:avLst/>
          </a:prstGeom>
          <a:noFill/>
          <a:ln>
            <a:noFill/>
          </a:ln>
        </p:spPr>
        <p:txBody>
          <a:bodyPr spcFirstLastPara="1" wrap="square" lIns="0" tIns="0" rIns="0" bIns="0" anchor="t" anchorCtr="0">
            <a:spAutoFit/>
          </a:bodyPr>
          <a:lstStyle>
            <a:lvl1pPr marL="50800" lvl="0" indent="0" rtl="0">
              <a:lnSpc>
                <a:spcPct val="100000"/>
              </a:lnSpc>
              <a:spcBef>
                <a:spcPts val="0"/>
              </a:spcBef>
              <a:buNone/>
              <a:defRPr sz="1100" b="1" i="0">
                <a:solidFill>
                  <a:schemeClr val="lt1"/>
                </a:solidFill>
                <a:latin typeface="Calibri"/>
                <a:ea typeface="Calibri"/>
                <a:cs typeface="Calibri"/>
                <a:sym typeface="Calibri"/>
              </a:defRPr>
            </a:lvl1pPr>
            <a:lvl2pPr marL="50800" lvl="1" indent="0" rtl="0">
              <a:lnSpc>
                <a:spcPct val="100000"/>
              </a:lnSpc>
              <a:spcBef>
                <a:spcPts val="0"/>
              </a:spcBef>
              <a:buNone/>
              <a:defRPr sz="1100" b="1" i="0">
                <a:solidFill>
                  <a:schemeClr val="lt1"/>
                </a:solidFill>
                <a:latin typeface="Calibri"/>
                <a:ea typeface="Calibri"/>
                <a:cs typeface="Calibri"/>
                <a:sym typeface="Calibri"/>
              </a:defRPr>
            </a:lvl2pPr>
            <a:lvl3pPr marL="50800" lvl="2" indent="0" rtl="0">
              <a:lnSpc>
                <a:spcPct val="100000"/>
              </a:lnSpc>
              <a:spcBef>
                <a:spcPts val="0"/>
              </a:spcBef>
              <a:buNone/>
              <a:defRPr sz="1100" b="1" i="0">
                <a:solidFill>
                  <a:schemeClr val="lt1"/>
                </a:solidFill>
                <a:latin typeface="Calibri"/>
                <a:ea typeface="Calibri"/>
                <a:cs typeface="Calibri"/>
                <a:sym typeface="Calibri"/>
              </a:defRPr>
            </a:lvl3pPr>
            <a:lvl4pPr marL="50800" lvl="3" indent="0" rtl="0">
              <a:lnSpc>
                <a:spcPct val="100000"/>
              </a:lnSpc>
              <a:spcBef>
                <a:spcPts val="0"/>
              </a:spcBef>
              <a:buNone/>
              <a:defRPr sz="1100" b="1" i="0">
                <a:solidFill>
                  <a:schemeClr val="lt1"/>
                </a:solidFill>
                <a:latin typeface="Calibri"/>
                <a:ea typeface="Calibri"/>
                <a:cs typeface="Calibri"/>
                <a:sym typeface="Calibri"/>
              </a:defRPr>
            </a:lvl4pPr>
            <a:lvl5pPr marL="50800" lvl="4" indent="0" rtl="0">
              <a:lnSpc>
                <a:spcPct val="100000"/>
              </a:lnSpc>
              <a:spcBef>
                <a:spcPts val="0"/>
              </a:spcBef>
              <a:buNone/>
              <a:defRPr sz="1100" b="1" i="0">
                <a:solidFill>
                  <a:schemeClr val="lt1"/>
                </a:solidFill>
                <a:latin typeface="Calibri"/>
                <a:ea typeface="Calibri"/>
                <a:cs typeface="Calibri"/>
                <a:sym typeface="Calibri"/>
              </a:defRPr>
            </a:lvl5pPr>
            <a:lvl6pPr marL="50800" lvl="5" indent="0" rtl="0">
              <a:lnSpc>
                <a:spcPct val="100000"/>
              </a:lnSpc>
              <a:spcBef>
                <a:spcPts val="0"/>
              </a:spcBef>
              <a:buNone/>
              <a:defRPr sz="1100" b="1" i="0">
                <a:solidFill>
                  <a:schemeClr val="lt1"/>
                </a:solidFill>
                <a:latin typeface="Calibri"/>
                <a:ea typeface="Calibri"/>
                <a:cs typeface="Calibri"/>
                <a:sym typeface="Calibri"/>
              </a:defRPr>
            </a:lvl6pPr>
            <a:lvl7pPr marL="50800" lvl="6" indent="0" rtl="0">
              <a:lnSpc>
                <a:spcPct val="100000"/>
              </a:lnSpc>
              <a:spcBef>
                <a:spcPts val="0"/>
              </a:spcBef>
              <a:buNone/>
              <a:defRPr sz="1100" b="1" i="0">
                <a:solidFill>
                  <a:schemeClr val="lt1"/>
                </a:solidFill>
                <a:latin typeface="Calibri"/>
                <a:ea typeface="Calibri"/>
                <a:cs typeface="Calibri"/>
                <a:sym typeface="Calibri"/>
              </a:defRPr>
            </a:lvl7pPr>
            <a:lvl8pPr marL="50800" lvl="7" indent="0" rtl="0">
              <a:lnSpc>
                <a:spcPct val="100000"/>
              </a:lnSpc>
              <a:spcBef>
                <a:spcPts val="0"/>
              </a:spcBef>
              <a:buNone/>
              <a:defRPr sz="1100" b="1" i="0">
                <a:solidFill>
                  <a:schemeClr val="lt1"/>
                </a:solidFill>
                <a:latin typeface="Calibri"/>
                <a:ea typeface="Calibri"/>
                <a:cs typeface="Calibri"/>
                <a:sym typeface="Calibri"/>
              </a:defRPr>
            </a:lvl8pPr>
            <a:lvl9pPr marL="50800" lvl="8" indent="0" rtl="0">
              <a:lnSpc>
                <a:spcPct val="100000"/>
              </a:lnSpc>
              <a:spcBef>
                <a:spcPts val="0"/>
              </a:spcBef>
              <a:buNone/>
              <a:defRPr sz="1100" b="1" i="0">
                <a:solidFill>
                  <a:schemeClr val="lt1"/>
                </a:solidFill>
                <a:latin typeface="Calibri"/>
                <a:ea typeface="Calibri"/>
                <a:cs typeface="Calibri"/>
                <a:sym typeface="Calibri"/>
              </a:defRPr>
            </a:lvl9pPr>
          </a:lstStyle>
          <a:p>
            <a:pPr marL="508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6"/>
            <a:ext cx="10515600" cy="78018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C40E3E"/>
              </a:buClr>
              <a:buSzPts val="2400"/>
              <a:buFont typeface="Calibri"/>
              <a:buNone/>
              <a:defRPr sz="2400" b="0" i="0" u="none" strike="noStrike" cap="none">
                <a:solidFill>
                  <a:srgbClr val="C40E3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302327"/>
            <a:ext cx="10515600" cy="302202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18"/>
        <p:cNvGrpSpPr/>
        <p:nvPr/>
      </p:nvGrpSpPr>
      <p:grpSpPr>
        <a:xfrm>
          <a:off x="0" y="0"/>
          <a:ext cx="0" cy="0"/>
          <a:chOff x="0" y="0"/>
          <a:chExt cx="0" cy="0"/>
        </a:xfrm>
      </p:grpSpPr>
      <p:sp>
        <p:nvSpPr>
          <p:cNvPr id="19" name="Google Shape;19;g2f46e24d43b_9_325"/>
          <p:cNvSpPr txBox="1">
            <a:spLocks noGrp="1"/>
          </p:cNvSpPr>
          <p:nvPr>
            <p:ph type="title"/>
          </p:nvPr>
        </p:nvSpPr>
        <p:spPr>
          <a:xfrm>
            <a:off x="838200" y="365126"/>
            <a:ext cx="10515600" cy="7803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C40E3E"/>
              </a:buClr>
              <a:buSzPts val="2400"/>
              <a:buFont typeface="Calibri"/>
              <a:buNone/>
              <a:defRPr sz="2400" b="0" i="0" u="none" strike="noStrike" cap="none">
                <a:solidFill>
                  <a:srgbClr val="C40E3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g2f46e24d43b_9_325"/>
          <p:cNvSpPr txBox="1">
            <a:spLocks noGrp="1"/>
          </p:cNvSpPr>
          <p:nvPr>
            <p:ph type="body" idx="1"/>
          </p:nvPr>
        </p:nvSpPr>
        <p:spPr>
          <a:xfrm>
            <a:off x="838200" y="1302327"/>
            <a:ext cx="10515600" cy="30219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mmcc.seamlessdocs.com/f/conditional_license_transfer_of_interes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mgaleg.maryland.gov/2024RS/Chapters_noln/CH_244_hb0805e.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s://maryland.maps.arcgis.com/apps/webappviewer/index.html?id=ca23a1bfe93f48fbba0a7b297c711bb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lori.dodson1@maryland.gov"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hyperlink" Target="https://dsd.maryland.gov/Pages/COMARSearch.aspx#Default=%7B%22k%22%3A%22%22%2C%22r%22%3A%5B%7B%22n%22%3A%22dsdFullTitleName%22%2C%22t%22%3A%5B%22%5C%22%C7%82%C7%82737472696e673b233134202d20496e646570656e64656e74204167656e63696573%5C%22%22%5D%2C%22o%22%3A%22and%22%2C%22k%22%3Afalse%2C%22m%22%3Anull%7D%2C%7B%22n%22%3A%22dsdFullSubtitleName%22%2C%22t%22%3A%5B%22%5C%22%C7%82%C7%82737472696e673b233137202d204d4152594c414e442043414e4e414249532041444d494e495354524154494f4e%5C%22%22%5D%2C%22o%22%3A%22and%22%2C%22k%22%3Afalse%2C%22m%22%3Anull%7D%2C%7B%22n%22%3A%22dsdFullChapterName%22%2C%22t%22%3A%5B%22%5C%22%C7%82%C7%82737472696e673b233130202d2043616e6e616269732047726f776572204f7065726174696f6e73%5C%22%22%5D%2C%22o%22%3A%22and%22%2C%22k%22%3Afalse%2C%22m%22%3Anull%7D%5D%2C%22l%22%3A1033%7D"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dsd.maryland.gov/Pages/COMARSearch.aspx#Default=%7B%22k%22%3A%22%22%2C%22r%22%3A%5B%7B%22n%22%3A%22dsdFullTitleName%22%2C%22t%22%3A%5B%22%5C%22%C7%82%C7%82737472696e673b233134202d20496e646570656e64656e74204167656e63696573%5C%22%22%5D%2C%22o%22%3A%22and%22%2C%22k%22%3Afalse%2C%22m%22%3Anull%7D%2C%7B%22n%22%3A%22dsdFullSubtitleName%22%2C%22t%22%3A%5B%22%5C%22%C7%82%C7%82737472696e673b233137202d204d4152594c414e442043414e4e414249532041444d494e495354524154494f4e%5C%22%22%5D%2C%22o%22%3A%22and%22%2C%22k%22%3Afalse%2C%22m%22%3Anull%7D%2C%7B%22n%22%3A%22dsdFullChapterName%22%2C%22t%22%3A%5B%22%5C%22%C7%82%C7%82737472696e673b233132202d2043616e6e616269732044697370656e73617279204f7065726174696f6e73%5C%22%22%5D%2C%22o%22%3A%22and%22%2C%22k%22%3Afalse%2C%22m%22%3Anull%7D%5D%2C%22l%22%3A1033%7D" TargetMode="External"/><Relationship Id="rId4" Type="http://schemas.openxmlformats.org/officeDocument/2006/relationships/hyperlink" Target="https://dsd.maryland.gov/Pages/COMARSearch.aspx#Default=%7B%22k%22%3A%22%22%2C%22r%22%3A%5B%7B%22n%22%3A%22dsdFullTitleName%22%2C%22t%22%3A%5B%22%5C%22%C7%82%C7%82737472696e673b233134202d20496e646570656e64656e74204167656e63696573%5C%22%22%5D%2C%22o%22%3A%22and%22%2C%22k%22%3Afalse%2C%22m%22%3Anull%7D%2C%7B%22n%22%3A%22dsdFullSubtitleName%22%2C%22t%22%3A%5B%22%5C%22%C7%82%C7%82737472696e673b233137202d204d4152594c414e442043414e4e414249532041444d494e495354524154494f4e%5C%22%22%5D%2C%22o%22%3A%22and%22%2C%22k%22%3Afalse%2C%22m%22%3Anull%7D%2C%7B%22n%22%3A%22dsdFullChapterName%22%2C%22t%22%3A%5B%22%5C%22%C7%82%C7%82737472696e673b233131202d2043616e6e616269732050726f636573736f72204f7065726174696f6e73%5C%22%22%5D%2C%22o%22%3A%22and%22%2C%22k%22%3Afalse%2C%22m%22%3Anull%7D%5D%2C%22l%22%3A1033%7D"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ctrTitle"/>
          </p:nvPr>
        </p:nvSpPr>
        <p:spPr>
          <a:xfrm>
            <a:off x="828676" y="1842799"/>
            <a:ext cx="11095470" cy="187195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6E1A2A"/>
              </a:buClr>
              <a:buSzPct val="100000"/>
              <a:buFont typeface="Calibri"/>
              <a:buNone/>
            </a:pPr>
            <a:r>
              <a:rPr lang="en-US">
                <a:latin typeface="Calibri" panose="020F0502020204030204" pitchFamily="34" charset="0"/>
                <a:ea typeface="Calibri" panose="020F0502020204030204" pitchFamily="34" charset="0"/>
                <a:cs typeface="Calibri" panose="020F0502020204030204" pitchFamily="34" charset="0"/>
              </a:rPr>
              <a:t>Conditional License Process and Supplemental Application</a:t>
            </a:r>
            <a:endParaRPr>
              <a:latin typeface="Calibri" panose="020F0502020204030204" pitchFamily="34" charset="0"/>
              <a:ea typeface="Calibri" panose="020F0502020204030204" pitchFamily="34" charset="0"/>
              <a:cs typeface="Calibri" panose="020F0502020204030204" pitchFamily="34" charset="0"/>
            </a:endParaRPr>
          </a:p>
        </p:txBody>
      </p:sp>
      <p:sp>
        <p:nvSpPr>
          <p:cNvPr id="52" name="Google Shape;52;p1"/>
          <p:cNvSpPr txBox="1">
            <a:spLocks noGrp="1"/>
          </p:cNvSpPr>
          <p:nvPr>
            <p:ph type="subTitle" idx="1"/>
          </p:nvPr>
        </p:nvSpPr>
        <p:spPr>
          <a:xfrm>
            <a:off x="828675" y="3714750"/>
            <a:ext cx="11095500" cy="1238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CA145"/>
              </a:buClr>
              <a:buSzPts val="3600"/>
              <a:buNone/>
            </a:pPr>
            <a:r>
              <a:rPr lang="en-US" i="1">
                <a:latin typeface="Calibri" panose="020F0502020204030204" pitchFamily="34" charset="0"/>
                <a:ea typeface="Calibri" panose="020F0502020204030204" pitchFamily="34" charset="0"/>
                <a:cs typeface="Calibri" panose="020F0502020204030204" pitchFamily="34" charset="0"/>
              </a:rPr>
              <a:t>Presented by </a:t>
            </a:r>
            <a:r>
              <a:rPr lang="en-US">
                <a:latin typeface="Calibri" panose="020F0502020204030204" pitchFamily="34" charset="0"/>
                <a:ea typeface="Calibri" panose="020F0502020204030204" pitchFamily="34" charset="0"/>
                <a:cs typeface="Calibri" panose="020F0502020204030204" pitchFamily="34" charset="0"/>
              </a:rPr>
              <a:t>the Maryland Cannabis Administration and Maryland Office of Social Equity </a:t>
            </a:r>
            <a:endParaRPr>
              <a:latin typeface="Calibri" panose="020F0502020204030204" pitchFamily="34" charset="0"/>
              <a:ea typeface="Calibri" panose="020F0502020204030204" pitchFamily="34" charset="0"/>
              <a:cs typeface="Calibri" panose="020F0502020204030204" pitchFamily="34" charset="0"/>
            </a:endParaRPr>
          </a:p>
        </p:txBody>
      </p:sp>
      <p:pic>
        <p:nvPicPr>
          <p:cNvPr id="53" name="Google Shape;53;p1"/>
          <p:cNvPicPr preferRelativeResize="0"/>
          <p:nvPr/>
        </p:nvPicPr>
        <p:blipFill>
          <a:blip r:embed="rId3">
            <a:alphaModFix/>
          </a:blip>
          <a:stretch>
            <a:fillRect/>
          </a:stretch>
        </p:blipFill>
        <p:spPr>
          <a:xfrm>
            <a:off x="7424775" y="628625"/>
            <a:ext cx="1371900" cy="1371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f46e24d43b_12_15"/>
          <p:cNvSpPr txBox="1">
            <a:spLocks noGrp="1"/>
          </p:cNvSpPr>
          <p:nvPr>
            <p:ph type="title"/>
          </p:nvPr>
        </p:nvSpPr>
        <p:spPr>
          <a:xfrm>
            <a:off x="838200" y="365126"/>
            <a:ext cx="10515600" cy="780300"/>
          </a:xfrm>
          <a:prstGeom prst="rect">
            <a:avLst/>
          </a:prstGeom>
        </p:spPr>
        <p:txBody>
          <a:bodyPr spcFirstLastPara="1" wrap="square" lIns="91425" tIns="45700" rIns="91425" bIns="45700" anchor="t" anchorCtr="0">
            <a:normAutofit/>
          </a:bodyPr>
          <a:lstStyle/>
          <a:p>
            <a:pPr marL="12700" lvl="0" indent="0" algn="l" rtl="0">
              <a:lnSpc>
                <a:spcPct val="115000"/>
              </a:lnSpc>
              <a:spcBef>
                <a:spcPts val="0"/>
              </a:spcBef>
              <a:spcAft>
                <a:spcPts val="0"/>
              </a:spcAft>
              <a:buClr>
                <a:schemeClr val="dk1"/>
              </a:buClr>
              <a:buSzPts val="1100"/>
              <a:buFont typeface="Arial"/>
              <a:buNone/>
            </a:pPr>
            <a:r>
              <a:rPr lang="en-US" b="1">
                <a:solidFill>
                  <a:srgbClr val="595959"/>
                </a:solidFill>
              </a:rPr>
              <a:t>Next Steps</a:t>
            </a:r>
            <a:endParaRPr/>
          </a:p>
        </p:txBody>
      </p:sp>
      <p:sp>
        <p:nvSpPr>
          <p:cNvPr id="114" name="Google Shape;114;g2f46e24d43b_12_15"/>
          <p:cNvSpPr txBox="1">
            <a:spLocks noGrp="1"/>
          </p:cNvSpPr>
          <p:nvPr>
            <p:ph type="body" idx="1"/>
          </p:nvPr>
        </p:nvSpPr>
        <p:spPr>
          <a:xfrm>
            <a:off x="838200" y="1003747"/>
            <a:ext cx="9796375" cy="3060000"/>
          </a:xfrm>
          <a:prstGeom prst="rect">
            <a:avLst/>
          </a:prstGeom>
        </p:spPr>
        <p:txBody>
          <a:bodyPr spcFirstLastPara="1" wrap="square" lIns="91425" tIns="45700" rIns="91425" bIns="45700" anchor="t" anchorCtr="0">
            <a:normAutofit lnSpcReduction="10000"/>
          </a:bodyPr>
          <a:lstStyle/>
          <a:p>
            <a:pPr marL="457200" lvl="0" indent="-346075" algn="l" rtl="0">
              <a:lnSpc>
                <a:spcPct val="115000"/>
              </a:lnSpc>
              <a:spcBef>
                <a:spcPts val="1900"/>
              </a:spcBef>
              <a:spcAft>
                <a:spcPts val="0"/>
              </a:spcAft>
              <a:buSzPts val="1850"/>
              <a:buChar char="•"/>
            </a:pPr>
            <a:r>
              <a:rPr lang="en-US" sz="1850" dirty="0"/>
              <a:t>OSE will provide the Maryland Department of Commerce with a list of eligible conditional licensees that have opted in, are in good standing with the State of Maryland, and have an accurately completed a W-9 form.</a:t>
            </a:r>
            <a:endParaRPr sz="1850" dirty="0"/>
          </a:p>
          <a:p>
            <a:pPr marL="457200" lvl="0" indent="-346075" algn="l" rtl="0">
              <a:lnSpc>
                <a:spcPct val="115000"/>
              </a:lnSpc>
              <a:spcBef>
                <a:spcPts val="0"/>
              </a:spcBef>
              <a:spcAft>
                <a:spcPts val="0"/>
              </a:spcAft>
              <a:buSzPts val="1850"/>
              <a:buChar char="•"/>
            </a:pPr>
            <a:r>
              <a:rPr lang="en-US" sz="1850" dirty="0"/>
              <a:t>Commerce will generate and deliver the Grant Agreement for signature via </a:t>
            </a:r>
            <a:r>
              <a:rPr lang="en-US" sz="1850" dirty="0" err="1"/>
              <a:t>Docusign</a:t>
            </a:r>
            <a:r>
              <a:rPr lang="en-US" sz="1850" dirty="0"/>
              <a:t>. Funds will be disbursed to the address on your W-9.</a:t>
            </a:r>
            <a:endParaRPr sz="1850" dirty="0"/>
          </a:p>
          <a:p>
            <a:pPr marL="457200" lvl="0" indent="-346075" algn="l" rtl="0">
              <a:lnSpc>
                <a:spcPct val="115000"/>
              </a:lnSpc>
              <a:spcBef>
                <a:spcPts val="0"/>
              </a:spcBef>
              <a:spcAft>
                <a:spcPts val="0"/>
              </a:spcAft>
              <a:buSzPts val="1850"/>
              <a:buChar char="•"/>
            </a:pPr>
            <a:r>
              <a:rPr lang="en-US" sz="1850" dirty="0"/>
              <a:t>Individuals that do not respond in a timely manner may forfeit their opportunity to receive grant funds.</a:t>
            </a:r>
            <a:endParaRPr sz="1850" dirty="0"/>
          </a:p>
          <a:p>
            <a:pPr marL="457200" lvl="0" indent="-346075" algn="l" rtl="0">
              <a:lnSpc>
                <a:spcPct val="115000"/>
              </a:lnSpc>
              <a:spcBef>
                <a:spcPts val="0"/>
              </a:spcBef>
              <a:spcAft>
                <a:spcPts val="0"/>
              </a:spcAft>
              <a:buSzPts val="1850"/>
              <a:buChar char="•"/>
            </a:pPr>
            <a:r>
              <a:rPr lang="en-US" sz="1850" b="1" dirty="0"/>
              <a:t>The Grant funds cannot be disbursed without an accurately completed W-9.</a:t>
            </a:r>
            <a:endParaRPr sz="1850" b="1" dirty="0"/>
          </a:p>
          <a:p>
            <a:pPr marL="457200" lvl="0" indent="-346075" algn="l" rtl="0">
              <a:lnSpc>
                <a:spcPct val="115000"/>
              </a:lnSpc>
              <a:spcBef>
                <a:spcPts val="0"/>
              </a:spcBef>
              <a:spcAft>
                <a:spcPts val="0"/>
              </a:spcAft>
              <a:buSzPts val="1850"/>
              <a:buChar char="•"/>
            </a:pPr>
            <a:r>
              <a:rPr lang="en-US" sz="1850" dirty="0"/>
              <a:t>Please direct any grant related questions to: </a:t>
            </a:r>
            <a:r>
              <a:rPr lang="en-US" sz="1850" i="1" dirty="0">
                <a:solidFill>
                  <a:srgbClr val="0E14FE"/>
                </a:solidFill>
              </a:rPr>
              <a:t>grants.ose@maryland.gov</a:t>
            </a:r>
            <a:endParaRPr sz="1850" i="1" dirty="0">
              <a:solidFill>
                <a:srgbClr val="0E14FE"/>
              </a:solidFill>
            </a:endParaRPr>
          </a:p>
          <a:p>
            <a:pPr marL="0" lvl="0" indent="0" algn="l" rtl="0">
              <a:spcBef>
                <a:spcPts val="1000"/>
              </a:spcBef>
              <a:spcAft>
                <a:spcPts val="0"/>
              </a:spcAft>
              <a:buNone/>
            </a:pPr>
            <a:endParaRPr dirty="0"/>
          </a:p>
        </p:txBody>
      </p:sp>
      <p:pic>
        <p:nvPicPr>
          <p:cNvPr id="2" name="Google Shape;96;g2f46e24d43b_1_29">
            <a:extLst>
              <a:ext uri="{FF2B5EF4-FFF2-40B4-BE49-F238E27FC236}">
                <a16:creationId xmlns:a16="http://schemas.microsoft.com/office/drawing/2014/main" id="{1B26A561-37F7-6C38-5DE0-E1A014413BAF}"/>
              </a:ext>
            </a:extLst>
          </p:cNvPr>
          <p:cNvPicPr preferRelativeResize="0"/>
          <p:nvPr/>
        </p:nvPicPr>
        <p:blipFill>
          <a:blip r:embed="rId3">
            <a:alphaModFix/>
          </a:blip>
          <a:stretch>
            <a:fillRect/>
          </a:stretch>
        </p:blipFill>
        <p:spPr>
          <a:xfrm>
            <a:off x="10634575" y="0"/>
            <a:ext cx="1371900" cy="1371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f46e24d43b_1_64"/>
          <p:cNvSpPr txBox="1">
            <a:spLocks noGrp="1"/>
          </p:cNvSpPr>
          <p:nvPr>
            <p:ph type="ctrTitle"/>
          </p:nvPr>
        </p:nvSpPr>
        <p:spPr>
          <a:xfrm>
            <a:off x="828676" y="1842799"/>
            <a:ext cx="11095500" cy="18720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Social Equity Grant Partnership Program </a:t>
            </a:r>
            <a:endParaRPr/>
          </a:p>
        </p:txBody>
      </p:sp>
      <p:sp>
        <p:nvSpPr>
          <p:cNvPr id="120" name="Google Shape;120;g2f46e24d43b_1_64"/>
          <p:cNvSpPr txBox="1">
            <a:spLocks noGrp="1"/>
          </p:cNvSpPr>
          <p:nvPr>
            <p:ph type="subTitle" idx="1"/>
          </p:nvPr>
        </p:nvSpPr>
        <p:spPr>
          <a:xfrm>
            <a:off x="828675" y="3505200"/>
            <a:ext cx="11095500" cy="1238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Program Overview and Update </a:t>
            </a:r>
            <a:endParaRPr/>
          </a:p>
        </p:txBody>
      </p:sp>
      <p:pic>
        <p:nvPicPr>
          <p:cNvPr id="121" name="Google Shape;121;g2f46e24d43b_1_64"/>
          <p:cNvPicPr preferRelativeResize="0"/>
          <p:nvPr/>
        </p:nvPicPr>
        <p:blipFill>
          <a:blip r:embed="rId3">
            <a:alphaModFix/>
          </a:blip>
          <a:stretch>
            <a:fillRect/>
          </a:stretch>
        </p:blipFill>
        <p:spPr>
          <a:xfrm>
            <a:off x="7424775" y="628625"/>
            <a:ext cx="1371900" cy="1371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g2f46e24d43b_9_277"/>
          <p:cNvPicPr preferRelativeResize="0"/>
          <p:nvPr/>
        </p:nvPicPr>
        <p:blipFill rotWithShape="1">
          <a:blip r:embed="rId3">
            <a:alphaModFix/>
          </a:blip>
          <a:srcRect/>
          <a:stretch/>
        </p:blipFill>
        <p:spPr>
          <a:xfrm>
            <a:off x="10003344" y="365114"/>
            <a:ext cx="1554476" cy="658365"/>
          </a:xfrm>
          <a:prstGeom prst="rect">
            <a:avLst/>
          </a:prstGeom>
          <a:noFill/>
          <a:ln>
            <a:noFill/>
          </a:ln>
        </p:spPr>
      </p:pic>
      <p:sp>
        <p:nvSpPr>
          <p:cNvPr id="127" name="Google Shape;127;g2f46e24d43b_9_277"/>
          <p:cNvSpPr txBox="1"/>
          <p:nvPr/>
        </p:nvSpPr>
        <p:spPr>
          <a:xfrm>
            <a:off x="414200" y="1023479"/>
            <a:ext cx="9476249" cy="3503503"/>
          </a:xfrm>
          <a:prstGeom prst="rect">
            <a:avLst/>
          </a:prstGeom>
          <a:noFill/>
          <a:ln>
            <a:noFill/>
          </a:ln>
        </p:spPr>
        <p:txBody>
          <a:bodyPr spcFirstLastPara="1" wrap="square" lIns="0" tIns="134600" rIns="0" bIns="0" anchor="t" anchorCtr="0">
            <a:spAutoFit/>
          </a:bodyPr>
          <a:lstStyle/>
          <a:p>
            <a:pPr marL="723900" marR="12700" lvl="0" indent="-463550" algn="l" rtl="0">
              <a:lnSpc>
                <a:spcPct val="100000"/>
              </a:lnSpc>
              <a:spcBef>
                <a:spcPts val="900"/>
              </a:spcBef>
              <a:spcAft>
                <a:spcPts val="0"/>
              </a:spcAft>
              <a:buSzPts val="2100"/>
              <a:buFont typeface="Arial"/>
              <a:buChar char="●"/>
            </a:pPr>
            <a:r>
              <a:rPr lang="en-US" sz="2100" dirty="0">
                <a:latin typeface="Calibri"/>
                <a:ea typeface="Calibri"/>
                <a:cs typeface="Calibri"/>
                <a:sym typeface="Calibri"/>
              </a:rPr>
              <a:t>SEPP aims to address the speciﬁc needs of social equity licensees by facilitating partnerships between currently operating cannabis businesses and new businesses holding conditional licenses.</a:t>
            </a:r>
            <a:endParaRPr sz="2100" dirty="0">
              <a:latin typeface="Calibri"/>
              <a:ea typeface="Calibri"/>
              <a:cs typeface="Calibri"/>
              <a:sym typeface="Calibri"/>
            </a:endParaRPr>
          </a:p>
          <a:p>
            <a:pPr marL="723900" marR="50800" lvl="0" indent="-463550" algn="l" rtl="0">
              <a:lnSpc>
                <a:spcPct val="100000"/>
              </a:lnSpc>
              <a:spcBef>
                <a:spcPts val="2600"/>
              </a:spcBef>
              <a:spcAft>
                <a:spcPts val="0"/>
              </a:spcAft>
              <a:buSzPts val="2100"/>
              <a:buFont typeface="Arial"/>
              <a:buChar char="●"/>
            </a:pPr>
            <a:r>
              <a:rPr lang="en-US" sz="2100" dirty="0">
                <a:latin typeface="Calibri"/>
                <a:ea typeface="Calibri"/>
                <a:cs typeface="Calibri"/>
                <a:sym typeface="Calibri"/>
              </a:rPr>
              <a:t>SEPP is a catalyst for change, driving forward a culture of inclusivity, collaboration, and empowerment within Maryland’s cannabis community.</a:t>
            </a:r>
            <a:endParaRPr sz="2100" dirty="0">
              <a:latin typeface="Calibri"/>
              <a:ea typeface="Calibri"/>
              <a:cs typeface="Calibri"/>
              <a:sym typeface="Calibri"/>
            </a:endParaRPr>
          </a:p>
          <a:p>
            <a:pPr marL="723900" marR="330200" lvl="0" indent="-463550" algn="l" rtl="0">
              <a:lnSpc>
                <a:spcPct val="100000"/>
              </a:lnSpc>
              <a:spcBef>
                <a:spcPts val="2600"/>
              </a:spcBef>
              <a:spcAft>
                <a:spcPts val="0"/>
              </a:spcAft>
              <a:buClr>
                <a:srgbClr val="595959"/>
              </a:buClr>
              <a:buSzPts val="2100"/>
              <a:buFont typeface="Arial"/>
              <a:buChar char="●"/>
            </a:pPr>
            <a:r>
              <a:rPr lang="en-US" sz="2100" dirty="0">
                <a:latin typeface="Calibri"/>
                <a:ea typeface="Calibri"/>
                <a:cs typeface="Calibri"/>
                <a:sym typeface="Calibri"/>
              </a:rPr>
              <a:t>By leveraging the strengths and experiences of both established and emerging businesses, we aim to build a more equitable and sustainable industry for all stakeholders involved.</a:t>
            </a:r>
            <a:endParaRPr sz="2100" dirty="0">
              <a:latin typeface="Calibri"/>
              <a:ea typeface="Calibri"/>
              <a:cs typeface="Calibri"/>
              <a:sym typeface="Calibri"/>
            </a:endParaRPr>
          </a:p>
        </p:txBody>
      </p:sp>
      <p:sp>
        <p:nvSpPr>
          <p:cNvPr id="128" name="Google Shape;128;g2f46e24d43b_9_277"/>
          <p:cNvSpPr txBox="1">
            <a:spLocks noGrp="1"/>
          </p:cNvSpPr>
          <p:nvPr>
            <p:ph type="title"/>
          </p:nvPr>
        </p:nvSpPr>
        <p:spPr>
          <a:xfrm>
            <a:off x="838200" y="365126"/>
            <a:ext cx="10515600" cy="780300"/>
          </a:xfrm>
          <a:prstGeom prst="rect">
            <a:avLst/>
          </a:prstGeom>
        </p:spPr>
        <p:txBody>
          <a:bodyPr spcFirstLastPara="1" wrap="square" lIns="91425" tIns="45700" rIns="91425" bIns="45700" anchor="t" anchorCtr="0">
            <a:normAutofit/>
          </a:bodyPr>
          <a:lstStyle/>
          <a:p>
            <a:pPr marL="12700" lvl="0" indent="0" algn="l" rtl="0">
              <a:lnSpc>
                <a:spcPct val="100000"/>
              </a:lnSpc>
              <a:spcBef>
                <a:spcPts val="0"/>
              </a:spcBef>
              <a:spcAft>
                <a:spcPts val="0"/>
              </a:spcAft>
              <a:buNone/>
            </a:pPr>
            <a:r>
              <a:rPr lang="en-US" sz="2100" b="1" dirty="0">
                <a:solidFill>
                  <a:srgbClr val="D70038"/>
                </a:solidFill>
              </a:rPr>
              <a:t>What is the Social Equity Grant Partnership Program (SEPP)</a:t>
            </a:r>
            <a:endParaRPr b="1" dirty="0">
              <a:solidFill>
                <a:srgbClr val="D7003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g2f46e24d43b_9_283"/>
          <p:cNvPicPr preferRelativeResize="0"/>
          <p:nvPr/>
        </p:nvPicPr>
        <p:blipFill rotWithShape="1">
          <a:blip r:embed="rId3">
            <a:alphaModFix/>
          </a:blip>
          <a:srcRect/>
          <a:stretch/>
        </p:blipFill>
        <p:spPr>
          <a:xfrm>
            <a:off x="9943519" y="404989"/>
            <a:ext cx="1554476" cy="658365"/>
          </a:xfrm>
          <a:prstGeom prst="rect">
            <a:avLst/>
          </a:prstGeom>
          <a:noFill/>
          <a:ln>
            <a:noFill/>
          </a:ln>
        </p:spPr>
      </p:pic>
      <p:sp>
        <p:nvSpPr>
          <p:cNvPr id="134" name="Google Shape;134;g2f46e24d43b_9_283"/>
          <p:cNvSpPr txBox="1"/>
          <p:nvPr/>
        </p:nvSpPr>
        <p:spPr>
          <a:xfrm>
            <a:off x="595511" y="1185310"/>
            <a:ext cx="9348008" cy="2738348"/>
          </a:xfrm>
          <a:prstGeom prst="rect">
            <a:avLst/>
          </a:prstGeom>
          <a:noFill/>
          <a:ln>
            <a:noFill/>
          </a:ln>
        </p:spPr>
        <p:txBody>
          <a:bodyPr spcFirstLastPara="1" wrap="square" lIns="0" tIns="16925" rIns="0" bIns="0" anchor="t" anchorCtr="0">
            <a:spAutoFit/>
          </a:bodyPr>
          <a:lstStyle/>
          <a:p>
            <a:pPr marL="800100" marR="12700" lvl="0" indent="-463550" algn="l" rtl="0">
              <a:lnSpc>
                <a:spcPct val="100000"/>
              </a:lnSpc>
              <a:spcBef>
                <a:spcPts val="2200"/>
              </a:spcBef>
              <a:spcAft>
                <a:spcPts val="0"/>
              </a:spcAft>
              <a:buSzPts val="2100"/>
              <a:buFont typeface="Arial"/>
              <a:buChar char="●"/>
            </a:pPr>
            <a:r>
              <a:rPr lang="en-US" sz="2100" dirty="0">
                <a:latin typeface="Calibri"/>
                <a:ea typeface="Calibri"/>
                <a:cs typeface="Calibri"/>
                <a:sym typeface="Calibri"/>
              </a:rPr>
              <a:t>OSE will administer the program and will award grants to operational cannabis licensees that have qualifying partnerships with a social equity licensee.</a:t>
            </a:r>
            <a:endParaRPr sz="2100" dirty="0">
              <a:latin typeface="Calibri"/>
              <a:ea typeface="Calibri"/>
              <a:cs typeface="Calibri"/>
              <a:sym typeface="Calibri"/>
            </a:endParaRPr>
          </a:p>
          <a:p>
            <a:pPr marL="800100" marR="38100" lvl="0" indent="-463550" algn="l" rtl="0">
              <a:lnSpc>
                <a:spcPct val="100000"/>
              </a:lnSpc>
              <a:spcBef>
                <a:spcPts val="1300"/>
              </a:spcBef>
              <a:spcAft>
                <a:spcPts val="0"/>
              </a:spcAft>
              <a:buSzPts val="2100"/>
              <a:buFont typeface="Arial"/>
              <a:buChar char="●"/>
            </a:pPr>
            <a:r>
              <a:rPr lang="en-US" sz="2100" dirty="0">
                <a:latin typeface="Calibri"/>
                <a:ea typeface="Calibri"/>
                <a:cs typeface="Calibri"/>
                <a:sym typeface="Calibri"/>
              </a:rPr>
              <a:t>A “Qualifying partnership” means a meaningful partnership between an operational cannabis licensee and a social equity licensee that</a:t>
            </a:r>
            <a:endParaRPr sz="2100" dirty="0">
              <a:latin typeface="Calibri"/>
              <a:ea typeface="Calibri"/>
              <a:cs typeface="Calibri"/>
              <a:sym typeface="Calibri"/>
            </a:endParaRPr>
          </a:p>
          <a:p>
            <a:pPr marL="1409700" lvl="1" indent="-463550" algn="l" rtl="0">
              <a:lnSpc>
                <a:spcPct val="100000"/>
              </a:lnSpc>
              <a:spcBef>
                <a:spcPts val="1300"/>
              </a:spcBef>
              <a:spcAft>
                <a:spcPts val="0"/>
              </a:spcAft>
              <a:buSzPts val="2100"/>
              <a:buFont typeface="Arial"/>
              <a:buChar char="○"/>
            </a:pPr>
            <a:r>
              <a:rPr lang="en-US" sz="2100" dirty="0">
                <a:latin typeface="Calibri"/>
                <a:ea typeface="Calibri"/>
                <a:cs typeface="Calibri"/>
                <a:sym typeface="Calibri"/>
              </a:rPr>
              <a:t>Supports or advises the social equity licensee; and</a:t>
            </a:r>
            <a:endParaRPr sz="2100" dirty="0">
              <a:latin typeface="Calibri"/>
              <a:ea typeface="Calibri"/>
              <a:cs typeface="Calibri"/>
              <a:sym typeface="Calibri"/>
            </a:endParaRPr>
          </a:p>
          <a:p>
            <a:pPr marL="1409700" lvl="1" indent="-463550" algn="l" rtl="0">
              <a:lnSpc>
                <a:spcPct val="100000"/>
              </a:lnSpc>
              <a:spcBef>
                <a:spcPts val="1300"/>
              </a:spcBef>
              <a:spcAft>
                <a:spcPts val="0"/>
              </a:spcAft>
              <a:buSzPts val="2100"/>
              <a:buFont typeface="Arial"/>
              <a:buChar char="○"/>
            </a:pPr>
            <a:r>
              <a:rPr lang="en-US" sz="2100" dirty="0">
                <a:latin typeface="Calibri"/>
                <a:ea typeface="Calibri"/>
                <a:cs typeface="Calibri"/>
                <a:sym typeface="Calibri"/>
              </a:rPr>
              <a:t>Is authorized by the Administration</a:t>
            </a:r>
            <a:endParaRPr sz="2100" dirty="0">
              <a:latin typeface="Calibri"/>
              <a:ea typeface="Calibri"/>
              <a:cs typeface="Calibri"/>
              <a:sym typeface="Calibri"/>
            </a:endParaRPr>
          </a:p>
        </p:txBody>
      </p:sp>
      <p:sp>
        <p:nvSpPr>
          <p:cNvPr id="135" name="Google Shape;135;g2f46e24d43b_9_283"/>
          <p:cNvSpPr txBox="1">
            <a:spLocks noGrp="1"/>
          </p:cNvSpPr>
          <p:nvPr>
            <p:ph type="title"/>
          </p:nvPr>
        </p:nvSpPr>
        <p:spPr>
          <a:xfrm>
            <a:off x="838200" y="405001"/>
            <a:ext cx="10515600" cy="780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2100" b="1" dirty="0">
                <a:solidFill>
                  <a:srgbClr val="D70038"/>
                </a:solidFill>
              </a:rPr>
              <a:t>SEPP Program Vision</a:t>
            </a:r>
            <a:endParaRPr b="1" dirty="0">
              <a:solidFill>
                <a:srgbClr val="D7003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g2f46e24d43b_9_289"/>
          <p:cNvPicPr preferRelativeResize="0"/>
          <p:nvPr/>
        </p:nvPicPr>
        <p:blipFill rotWithShape="1">
          <a:blip r:embed="rId3">
            <a:alphaModFix/>
          </a:blip>
          <a:srcRect/>
          <a:stretch/>
        </p:blipFill>
        <p:spPr>
          <a:xfrm>
            <a:off x="10043219" y="263014"/>
            <a:ext cx="1554476" cy="658365"/>
          </a:xfrm>
          <a:prstGeom prst="rect">
            <a:avLst/>
          </a:prstGeom>
          <a:noFill/>
          <a:ln>
            <a:noFill/>
          </a:ln>
        </p:spPr>
      </p:pic>
      <p:sp>
        <p:nvSpPr>
          <p:cNvPr id="141" name="Google Shape;141;g2f46e24d43b_9_289"/>
          <p:cNvSpPr txBox="1"/>
          <p:nvPr/>
        </p:nvSpPr>
        <p:spPr>
          <a:xfrm>
            <a:off x="301937" y="973175"/>
            <a:ext cx="9741282" cy="1349067"/>
          </a:xfrm>
          <a:prstGeom prst="rect">
            <a:avLst/>
          </a:prstGeom>
          <a:noFill/>
          <a:ln>
            <a:noFill/>
          </a:ln>
        </p:spPr>
        <p:txBody>
          <a:bodyPr spcFirstLastPara="1" wrap="square" lIns="0" tIns="198100" rIns="0" bIns="0" anchor="t" anchorCtr="0">
            <a:spAutoFit/>
          </a:bodyPr>
          <a:lstStyle/>
          <a:p>
            <a:pPr marL="800100" marR="12700" lvl="0" indent="-463550" algn="l" rtl="0">
              <a:lnSpc>
                <a:spcPct val="100000"/>
              </a:lnSpc>
              <a:spcBef>
                <a:spcPts val="1400"/>
              </a:spcBef>
              <a:spcAft>
                <a:spcPts val="0"/>
              </a:spcAft>
              <a:buSzPts val="2100"/>
              <a:buFont typeface="Arial"/>
              <a:buChar char="●"/>
            </a:pPr>
            <a:r>
              <a:rPr lang="en-US" sz="2100" dirty="0">
                <a:latin typeface="Calibri"/>
                <a:ea typeface="Calibri"/>
                <a:cs typeface="Calibri"/>
                <a:sym typeface="Calibri"/>
              </a:rPr>
              <a:t>Qualifying partnerships include a partnership through which the operational cannabis licensee provides services at a discount for social equity licensees (typically at 50% of market value) for services including:</a:t>
            </a:r>
            <a:endParaRPr sz="2100" dirty="0">
              <a:latin typeface="Calibri"/>
              <a:ea typeface="Calibri"/>
              <a:cs typeface="Calibri"/>
              <a:sym typeface="Calibri"/>
            </a:endParaRPr>
          </a:p>
        </p:txBody>
      </p:sp>
      <p:sp>
        <p:nvSpPr>
          <p:cNvPr id="142" name="Google Shape;142;g2f46e24d43b_9_289"/>
          <p:cNvSpPr txBox="1">
            <a:spLocks noGrp="1"/>
          </p:cNvSpPr>
          <p:nvPr>
            <p:ph type="title"/>
          </p:nvPr>
        </p:nvSpPr>
        <p:spPr>
          <a:xfrm>
            <a:off x="838200" y="335226"/>
            <a:ext cx="10515600" cy="780300"/>
          </a:xfrm>
          <a:prstGeom prst="rect">
            <a:avLst/>
          </a:prstGeom>
        </p:spPr>
        <p:txBody>
          <a:bodyPr spcFirstLastPara="1" wrap="square" lIns="91425" tIns="45700" rIns="91425" bIns="45700" anchor="t" anchorCtr="0">
            <a:normAutofit/>
          </a:bodyPr>
          <a:lstStyle/>
          <a:p>
            <a:pPr marL="12700" lvl="0" indent="0" algn="l" rtl="0">
              <a:lnSpc>
                <a:spcPct val="100000"/>
              </a:lnSpc>
              <a:spcBef>
                <a:spcPts val="0"/>
              </a:spcBef>
              <a:spcAft>
                <a:spcPts val="0"/>
              </a:spcAft>
              <a:buNone/>
            </a:pPr>
            <a:r>
              <a:rPr lang="en-US" sz="2100" b="1" dirty="0">
                <a:solidFill>
                  <a:srgbClr val="D70038"/>
                </a:solidFill>
              </a:rPr>
              <a:t>SEPP Qualiﬁed Partnerships</a:t>
            </a:r>
            <a:endParaRPr b="1" dirty="0">
              <a:solidFill>
                <a:srgbClr val="D70038"/>
              </a:solidFill>
            </a:endParaRPr>
          </a:p>
        </p:txBody>
      </p:sp>
      <p:sp>
        <p:nvSpPr>
          <p:cNvPr id="143" name="Google Shape;143;g2f46e24d43b_9_289"/>
          <p:cNvSpPr txBox="1">
            <a:spLocks noGrp="1"/>
          </p:cNvSpPr>
          <p:nvPr>
            <p:ph type="body" idx="1"/>
          </p:nvPr>
        </p:nvSpPr>
        <p:spPr>
          <a:xfrm>
            <a:off x="301937" y="2488002"/>
            <a:ext cx="5181600" cy="3048000"/>
          </a:xfrm>
          <a:prstGeom prst="rect">
            <a:avLst/>
          </a:prstGeom>
        </p:spPr>
        <p:txBody>
          <a:bodyPr spcFirstLastPara="1" wrap="square" lIns="91425" tIns="45700" rIns="91425" bIns="45700" anchor="t" anchorCtr="0">
            <a:normAutofit/>
          </a:bodyPr>
          <a:lstStyle/>
          <a:p>
            <a:pPr marL="1409700" lvl="1" indent="-463550" algn="l" rtl="0">
              <a:lnSpc>
                <a:spcPct val="100000"/>
              </a:lnSpc>
              <a:spcBef>
                <a:spcPts val="0"/>
              </a:spcBef>
              <a:spcAft>
                <a:spcPts val="0"/>
              </a:spcAft>
              <a:buSzPts val="2100"/>
              <a:buChar char="○"/>
            </a:pPr>
            <a:r>
              <a:rPr lang="en-US" sz="2100" dirty="0"/>
              <a:t>Training</a:t>
            </a:r>
            <a:endParaRPr sz="2100" dirty="0"/>
          </a:p>
          <a:p>
            <a:pPr marL="1409700" lvl="1" indent="-463550" algn="l" rtl="0">
              <a:lnSpc>
                <a:spcPct val="100000"/>
              </a:lnSpc>
              <a:spcBef>
                <a:spcPts val="0"/>
              </a:spcBef>
              <a:spcAft>
                <a:spcPts val="0"/>
              </a:spcAft>
              <a:buSzPts val="2100"/>
              <a:buChar char="○"/>
            </a:pPr>
            <a:r>
              <a:rPr lang="en-US" sz="2100" dirty="0"/>
              <a:t>Mentorship</a:t>
            </a:r>
            <a:endParaRPr sz="2100" dirty="0"/>
          </a:p>
          <a:p>
            <a:pPr marL="1409700" lvl="1" indent="-463550" algn="l" rtl="0">
              <a:lnSpc>
                <a:spcPct val="100000"/>
              </a:lnSpc>
              <a:spcBef>
                <a:spcPts val="0"/>
              </a:spcBef>
              <a:spcAft>
                <a:spcPts val="0"/>
              </a:spcAft>
              <a:buSzPts val="2100"/>
              <a:buChar char="○"/>
            </a:pPr>
            <a:r>
              <a:rPr lang="en-US" sz="2100" dirty="0"/>
              <a:t>Shared commercial space or equipment</a:t>
            </a:r>
            <a:endParaRPr sz="2100" dirty="0"/>
          </a:p>
          <a:p>
            <a:pPr marL="1409700" lvl="1" indent="-463550" algn="l" rtl="0">
              <a:lnSpc>
                <a:spcPct val="100000"/>
              </a:lnSpc>
              <a:spcBef>
                <a:spcPts val="0"/>
              </a:spcBef>
              <a:spcAft>
                <a:spcPts val="0"/>
              </a:spcAft>
              <a:buSzPts val="2100"/>
              <a:buChar char="○"/>
            </a:pPr>
            <a:r>
              <a:rPr lang="en-US" sz="2100" dirty="0"/>
              <a:t>Facility rental</a:t>
            </a:r>
            <a:endParaRPr sz="2100" dirty="0"/>
          </a:p>
          <a:p>
            <a:pPr marL="1219200" lvl="0" indent="0" algn="l" rtl="0">
              <a:lnSpc>
                <a:spcPct val="100000"/>
              </a:lnSpc>
              <a:spcBef>
                <a:spcPts val="0"/>
              </a:spcBef>
              <a:spcAft>
                <a:spcPts val="0"/>
              </a:spcAft>
              <a:buNone/>
            </a:pPr>
            <a:endParaRPr dirty="0"/>
          </a:p>
        </p:txBody>
      </p:sp>
      <p:sp>
        <p:nvSpPr>
          <p:cNvPr id="144" name="Google Shape;144;g2f46e24d43b_9_289"/>
          <p:cNvSpPr txBox="1">
            <a:spLocks noGrp="1"/>
          </p:cNvSpPr>
          <p:nvPr>
            <p:ph type="body" idx="2"/>
          </p:nvPr>
        </p:nvSpPr>
        <p:spPr>
          <a:xfrm>
            <a:off x="5638857" y="2358484"/>
            <a:ext cx="5181600" cy="3048000"/>
          </a:xfrm>
          <a:prstGeom prst="rect">
            <a:avLst/>
          </a:prstGeom>
        </p:spPr>
        <p:txBody>
          <a:bodyPr spcFirstLastPara="1" wrap="square" lIns="91425" tIns="45700" rIns="91425" bIns="45700" anchor="t" anchorCtr="0">
            <a:normAutofit/>
          </a:bodyPr>
          <a:lstStyle/>
          <a:p>
            <a:pPr marL="1409700" lvl="1" indent="-463550" algn="l" rtl="0">
              <a:lnSpc>
                <a:spcPct val="100000"/>
              </a:lnSpc>
              <a:spcBef>
                <a:spcPts val="0"/>
              </a:spcBef>
              <a:spcAft>
                <a:spcPts val="0"/>
              </a:spcAft>
              <a:buSzPts val="2100"/>
              <a:buChar char="○"/>
            </a:pPr>
            <a:r>
              <a:rPr lang="en-US" sz="2100" dirty="0"/>
              <a:t>Equipment lease or purchase</a:t>
            </a:r>
            <a:endParaRPr sz="2100" dirty="0"/>
          </a:p>
          <a:p>
            <a:pPr marL="1409700" lvl="1" indent="-463550" algn="l" rtl="0">
              <a:lnSpc>
                <a:spcPct val="100000"/>
              </a:lnSpc>
              <a:spcBef>
                <a:spcPts val="0"/>
              </a:spcBef>
              <a:spcAft>
                <a:spcPts val="0"/>
              </a:spcAft>
              <a:buSzPts val="2100"/>
              <a:buChar char="○"/>
            </a:pPr>
            <a:r>
              <a:rPr lang="en-US" sz="2100" dirty="0"/>
              <a:t>Administrative support</a:t>
            </a:r>
            <a:endParaRPr sz="2100" dirty="0"/>
          </a:p>
          <a:p>
            <a:pPr marL="1409700" lvl="1" indent="-463550" algn="l" rtl="0">
              <a:lnSpc>
                <a:spcPct val="100000"/>
              </a:lnSpc>
              <a:spcBef>
                <a:spcPts val="0"/>
              </a:spcBef>
              <a:spcAft>
                <a:spcPts val="0"/>
              </a:spcAft>
              <a:buSzPts val="2100"/>
              <a:buChar char="○"/>
            </a:pPr>
            <a:r>
              <a:rPr lang="en-US" sz="2100" dirty="0"/>
              <a:t>Biomass purchase/discount</a:t>
            </a:r>
            <a:endParaRPr sz="2100" dirty="0"/>
          </a:p>
          <a:p>
            <a:pPr marL="1409700" lvl="1" indent="-463550" algn="l" rtl="0">
              <a:lnSpc>
                <a:spcPct val="100000"/>
              </a:lnSpc>
              <a:spcBef>
                <a:spcPts val="0"/>
              </a:spcBef>
              <a:spcAft>
                <a:spcPts val="0"/>
              </a:spcAft>
              <a:buSzPts val="2100"/>
              <a:buChar char="○"/>
            </a:pPr>
            <a:r>
              <a:rPr lang="en-US" sz="2100" dirty="0"/>
              <a:t>White labeling</a:t>
            </a:r>
            <a:endParaRPr sz="2100" dirty="0"/>
          </a:p>
          <a:p>
            <a:pPr marL="1409700" lvl="1" indent="-463550" algn="l" rtl="0">
              <a:lnSpc>
                <a:spcPct val="100000"/>
              </a:lnSpc>
              <a:spcBef>
                <a:spcPts val="0"/>
              </a:spcBef>
              <a:spcAft>
                <a:spcPts val="0"/>
              </a:spcAft>
              <a:buSzPts val="2100"/>
              <a:buChar char="○"/>
            </a:pPr>
            <a:r>
              <a:rPr lang="en-US" sz="2100" dirty="0"/>
              <a:t>METRC Assistance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g2f46e24d43b_9_297"/>
          <p:cNvPicPr preferRelativeResize="0"/>
          <p:nvPr/>
        </p:nvPicPr>
        <p:blipFill rotWithShape="1">
          <a:blip r:embed="rId3">
            <a:alphaModFix/>
          </a:blip>
          <a:srcRect/>
          <a:stretch/>
        </p:blipFill>
        <p:spPr>
          <a:xfrm>
            <a:off x="10033219" y="385039"/>
            <a:ext cx="1554476" cy="658365"/>
          </a:xfrm>
          <a:prstGeom prst="rect">
            <a:avLst/>
          </a:prstGeom>
          <a:noFill/>
          <a:ln>
            <a:noFill/>
          </a:ln>
        </p:spPr>
      </p:pic>
      <p:sp>
        <p:nvSpPr>
          <p:cNvPr id="150" name="Google Shape;150;g2f46e24d43b_9_297"/>
          <p:cNvSpPr txBox="1"/>
          <p:nvPr/>
        </p:nvSpPr>
        <p:spPr>
          <a:xfrm>
            <a:off x="292016" y="1077363"/>
            <a:ext cx="9741203" cy="3537699"/>
          </a:xfrm>
          <a:prstGeom prst="rect">
            <a:avLst/>
          </a:prstGeom>
          <a:noFill/>
          <a:ln>
            <a:noFill/>
          </a:ln>
        </p:spPr>
        <p:txBody>
          <a:bodyPr spcFirstLastPara="1" wrap="square" lIns="0" tIns="153225" rIns="0" bIns="0" anchor="t" anchorCtr="0">
            <a:spAutoFit/>
          </a:bodyPr>
          <a:lstStyle/>
          <a:p>
            <a:pPr marL="800100" marR="12700" lvl="0" indent="-463550" algn="l" rtl="0">
              <a:lnSpc>
                <a:spcPct val="100000"/>
              </a:lnSpc>
              <a:spcBef>
                <a:spcPts val="1100"/>
              </a:spcBef>
              <a:spcAft>
                <a:spcPts val="0"/>
              </a:spcAft>
              <a:buSzPts val="2100"/>
              <a:buFont typeface="Arial"/>
              <a:buChar char="●"/>
            </a:pPr>
            <a:r>
              <a:rPr lang="en-US" sz="2100" dirty="0">
                <a:latin typeface="Calibri"/>
                <a:ea typeface="Calibri"/>
                <a:cs typeface="Calibri"/>
                <a:sym typeface="Calibri"/>
              </a:rPr>
              <a:t>Grant amounts shall be based on the nature of the qualifying partnership between the social equity licensee and the operational cannabis licensee.</a:t>
            </a:r>
            <a:endParaRPr sz="2100" dirty="0">
              <a:latin typeface="Calibri"/>
              <a:ea typeface="Calibri"/>
              <a:cs typeface="Calibri"/>
              <a:sym typeface="Calibri"/>
            </a:endParaRPr>
          </a:p>
          <a:p>
            <a:pPr marL="800100" lvl="0" indent="-463550" algn="l" rtl="0">
              <a:lnSpc>
                <a:spcPct val="100000"/>
              </a:lnSpc>
              <a:spcBef>
                <a:spcPts val="2600"/>
              </a:spcBef>
              <a:spcAft>
                <a:spcPts val="0"/>
              </a:spcAft>
              <a:buSzPts val="2100"/>
              <a:buFont typeface="Arial"/>
              <a:buChar char="●"/>
            </a:pPr>
            <a:r>
              <a:rPr lang="en-US" sz="2100" dirty="0">
                <a:latin typeface="Calibri"/>
                <a:ea typeface="Calibri"/>
                <a:cs typeface="Calibri"/>
                <a:sym typeface="Calibri"/>
              </a:rPr>
              <a:t>$5 Million</a:t>
            </a:r>
            <a:endParaRPr sz="2100" dirty="0">
              <a:latin typeface="Calibri"/>
              <a:ea typeface="Calibri"/>
              <a:cs typeface="Calibri"/>
              <a:sym typeface="Calibri"/>
            </a:endParaRPr>
          </a:p>
          <a:p>
            <a:pPr marL="1409700" lvl="1" indent="-463550" algn="l" rtl="0">
              <a:lnSpc>
                <a:spcPct val="100000"/>
              </a:lnSpc>
              <a:spcBef>
                <a:spcPts val="0"/>
              </a:spcBef>
              <a:spcAft>
                <a:spcPts val="0"/>
              </a:spcAft>
              <a:buSzPts val="2100"/>
              <a:buFont typeface="Arial"/>
              <a:buChar char="○"/>
            </a:pPr>
            <a:r>
              <a:rPr lang="en-US" sz="2100" dirty="0">
                <a:latin typeface="Calibri"/>
                <a:ea typeface="Calibri"/>
                <a:cs typeface="Calibri"/>
                <a:sym typeface="Calibri"/>
              </a:rPr>
              <a:t>$4 Million - Standard License</a:t>
            </a:r>
            <a:endParaRPr sz="2100" dirty="0">
              <a:latin typeface="Calibri"/>
              <a:ea typeface="Calibri"/>
              <a:cs typeface="Calibri"/>
              <a:sym typeface="Calibri"/>
            </a:endParaRPr>
          </a:p>
          <a:p>
            <a:pPr marL="2019300" lvl="2" indent="-463550" algn="l" rtl="0">
              <a:lnSpc>
                <a:spcPct val="100000"/>
              </a:lnSpc>
              <a:spcBef>
                <a:spcPts val="0"/>
              </a:spcBef>
              <a:spcAft>
                <a:spcPts val="0"/>
              </a:spcAft>
              <a:buSzPts val="2100"/>
              <a:buFont typeface="Arial"/>
              <a:buChar char="■"/>
            </a:pPr>
            <a:r>
              <a:rPr lang="en-US" sz="2100" dirty="0">
                <a:latin typeface="Calibri"/>
                <a:ea typeface="Calibri"/>
                <a:cs typeface="Calibri"/>
                <a:sym typeface="Calibri"/>
              </a:rPr>
              <a:t>$200k</a:t>
            </a:r>
            <a:endParaRPr sz="2100" dirty="0">
              <a:latin typeface="Calibri"/>
              <a:ea typeface="Calibri"/>
              <a:cs typeface="Calibri"/>
              <a:sym typeface="Calibri"/>
            </a:endParaRPr>
          </a:p>
          <a:p>
            <a:pPr marL="2019300" lvl="2" indent="-463550" algn="l" rtl="0">
              <a:lnSpc>
                <a:spcPct val="100000"/>
              </a:lnSpc>
              <a:spcBef>
                <a:spcPts val="0"/>
              </a:spcBef>
              <a:spcAft>
                <a:spcPts val="0"/>
              </a:spcAft>
              <a:buSzPts val="2100"/>
              <a:buFont typeface="Arial"/>
              <a:buChar char="■"/>
            </a:pPr>
            <a:r>
              <a:rPr lang="en-US" sz="2100" dirty="0">
                <a:latin typeface="Calibri"/>
                <a:ea typeface="Calibri"/>
                <a:cs typeface="Calibri"/>
                <a:sym typeface="Calibri"/>
              </a:rPr>
              <a:t>20 Grants</a:t>
            </a:r>
            <a:endParaRPr sz="2100" dirty="0">
              <a:latin typeface="Calibri"/>
              <a:ea typeface="Calibri"/>
              <a:cs typeface="Calibri"/>
              <a:sym typeface="Calibri"/>
            </a:endParaRPr>
          </a:p>
          <a:p>
            <a:pPr marL="1409700" lvl="1" indent="-463550" algn="l" rtl="0">
              <a:lnSpc>
                <a:spcPct val="100000"/>
              </a:lnSpc>
              <a:spcBef>
                <a:spcPts val="0"/>
              </a:spcBef>
              <a:spcAft>
                <a:spcPts val="0"/>
              </a:spcAft>
              <a:buSzPts val="2100"/>
              <a:buFont typeface="Arial"/>
              <a:buChar char="○"/>
            </a:pPr>
            <a:r>
              <a:rPr lang="en-US" sz="2100" dirty="0">
                <a:latin typeface="Calibri"/>
                <a:ea typeface="Calibri"/>
                <a:cs typeface="Calibri"/>
                <a:sym typeface="Calibri"/>
              </a:rPr>
              <a:t>$1 Million - Micro License</a:t>
            </a:r>
            <a:endParaRPr sz="2100" dirty="0">
              <a:latin typeface="Calibri"/>
              <a:ea typeface="Calibri"/>
              <a:cs typeface="Calibri"/>
              <a:sym typeface="Calibri"/>
            </a:endParaRPr>
          </a:p>
          <a:p>
            <a:pPr marL="2019300" lvl="2" indent="-463550" algn="l" rtl="0">
              <a:lnSpc>
                <a:spcPct val="100000"/>
              </a:lnSpc>
              <a:spcBef>
                <a:spcPts val="0"/>
              </a:spcBef>
              <a:spcAft>
                <a:spcPts val="0"/>
              </a:spcAft>
              <a:buSzPts val="2100"/>
              <a:buFont typeface="Arial"/>
              <a:buChar char="■"/>
            </a:pPr>
            <a:r>
              <a:rPr lang="en-US" sz="2100" dirty="0">
                <a:latin typeface="Calibri"/>
                <a:ea typeface="Calibri"/>
                <a:cs typeface="Calibri"/>
                <a:sym typeface="Calibri"/>
              </a:rPr>
              <a:t>$100k</a:t>
            </a:r>
            <a:endParaRPr sz="2100" dirty="0">
              <a:latin typeface="Calibri"/>
              <a:ea typeface="Calibri"/>
              <a:cs typeface="Calibri"/>
              <a:sym typeface="Calibri"/>
            </a:endParaRPr>
          </a:p>
          <a:p>
            <a:pPr marL="2019300" lvl="2" indent="-463550" algn="l" rtl="0">
              <a:lnSpc>
                <a:spcPct val="100000"/>
              </a:lnSpc>
              <a:spcBef>
                <a:spcPts val="0"/>
              </a:spcBef>
              <a:spcAft>
                <a:spcPts val="0"/>
              </a:spcAft>
              <a:buSzPts val="2100"/>
              <a:buFont typeface="Arial"/>
              <a:buChar char="■"/>
            </a:pPr>
            <a:r>
              <a:rPr lang="en-US" sz="2100" dirty="0">
                <a:latin typeface="Calibri"/>
                <a:ea typeface="Calibri"/>
                <a:cs typeface="Calibri"/>
                <a:sym typeface="Calibri"/>
              </a:rPr>
              <a:t>10 Grants</a:t>
            </a:r>
            <a:endParaRPr sz="2100" dirty="0">
              <a:latin typeface="Calibri"/>
              <a:ea typeface="Calibri"/>
              <a:cs typeface="Calibri"/>
              <a:sym typeface="Calibri"/>
            </a:endParaRPr>
          </a:p>
        </p:txBody>
      </p:sp>
      <p:sp>
        <p:nvSpPr>
          <p:cNvPr id="151" name="Google Shape;151;g2f46e24d43b_9_297"/>
          <p:cNvSpPr txBox="1">
            <a:spLocks noGrp="1"/>
          </p:cNvSpPr>
          <p:nvPr>
            <p:ph type="title"/>
          </p:nvPr>
        </p:nvSpPr>
        <p:spPr>
          <a:xfrm>
            <a:off x="838200" y="385051"/>
            <a:ext cx="10515600" cy="780300"/>
          </a:xfrm>
          <a:prstGeom prst="rect">
            <a:avLst/>
          </a:prstGeom>
        </p:spPr>
        <p:txBody>
          <a:bodyPr spcFirstLastPara="1" wrap="square" lIns="91425" tIns="45700" rIns="91425" bIns="45700" anchor="t" anchorCtr="0">
            <a:normAutofit/>
          </a:bodyPr>
          <a:lstStyle/>
          <a:p>
            <a:pPr marL="12700" lvl="0" indent="0" algn="l" rtl="0">
              <a:lnSpc>
                <a:spcPct val="100000"/>
              </a:lnSpc>
              <a:spcBef>
                <a:spcPts val="0"/>
              </a:spcBef>
              <a:spcAft>
                <a:spcPts val="0"/>
              </a:spcAft>
              <a:buNone/>
            </a:pPr>
            <a:r>
              <a:rPr lang="en-US" sz="2100" b="1" dirty="0">
                <a:solidFill>
                  <a:srgbClr val="D70038"/>
                </a:solidFill>
              </a:rPr>
              <a:t>SEPP Potential Grant Amounts</a:t>
            </a:r>
            <a:endParaRPr b="1" dirty="0">
              <a:solidFill>
                <a:srgbClr val="D7003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f46e24d43b_9_303"/>
          <p:cNvSpPr txBox="1"/>
          <p:nvPr/>
        </p:nvSpPr>
        <p:spPr>
          <a:xfrm>
            <a:off x="709127" y="1201036"/>
            <a:ext cx="9925448" cy="2803238"/>
          </a:xfrm>
          <a:prstGeom prst="rect">
            <a:avLst/>
          </a:prstGeom>
          <a:noFill/>
          <a:ln>
            <a:noFill/>
          </a:ln>
        </p:spPr>
        <p:txBody>
          <a:bodyPr spcFirstLastPara="1" wrap="square" lIns="0" tIns="16925" rIns="0" bIns="0" anchor="t" anchorCtr="0">
            <a:spAutoFit/>
          </a:bodyPr>
          <a:lstStyle/>
          <a:p>
            <a:pPr marL="101600" marR="12700" lvl="0" indent="0" algn="l" rtl="0">
              <a:lnSpc>
                <a:spcPct val="108125"/>
              </a:lnSpc>
              <a:spcBef>
                <a:spcPts val="2300"/>
              </a:spcBef>
              <a:spcAft>
                <a:spcPts val="0"/>
              </a:spcAft>
              <a:buNone/>
            </a:pPr>
            <a:r>
              <a:rPr lang="en-US" sz="2100" dirty="0">
                <a:latin typeface="Calibri"/>
                <a:ea typeface="Calibri"/>
                <a:cs typeface="Calibri"/>
                <a:sym typeface="Calibri"/>
              </a:rPr>
              <a:t>Social Equity Conditional Licensees are encouraged to have the following milestones completed prior to application:</a:t>
            </a:r>
            <a:endParaRPr sz="2100" dirty="0">
              <a:latin typeface="Calibri"/>
              <a:ea typeface="Calibri"/>
              <a:cs typeface="Calibri"/>
              <a:sym typeface="Calibri"/>
            </a:endParaRPr>
          </a:p>
          <a:p>
            <a:pPr marL="711200" lvl="0" indent="-463550" algn="l" rtl="0">
              <a:lnSpc>
                <a:spcPct val="100000"/>
              </a:lnSpc>
              <a:spcBef>
                <a:spcPts val="1000"/>
              </a:spcBef>
              <a:spcAft>
                <a:spcPts val="0"/>
              </a:spcAft>
              <a:buSzPts val="2100"/>
              <a:buFont typeface="Arial"/>
              <a:buChar char="●"/>
            </a:pPr>
            <a:r>
              <a:rPr lang="en-US" sz="2100" dirty="0">
                <a:latin typeface="Calibri"/>
                <a:ea typeface="Calibri"/>
                <a:cs typeface="Calibri"/>
                <a:sym typeface="Calibri"/>
              </a:rPr>
              <a:t>Established Management/Leadership team</a:t>
            </a:r>
            <a:endParaRPr sz="2100" dirty="0">
              <a:latin typeface="Calibri"/>
              <a:ea typeface="Calibri"/>
              <a:cs typeface="Calibri"/>
              <a:sym typeface="Calibri"/>
            </a:endParaRPr>
          </a:p>
          <a:p>
            <a:pPr marL="711200" lvl="0" indent="-463550" algn="l" rtl="0">
              <a:lnSpc>
                <a:spcPct val="100000"/>
              </a:lnSpc>
              <a:spcBef>
                <a:spcPts val="1100"/>
              </a:spcBef>
              <a:spcAft>
                <a:spcPts val="0"/>
              </a:spcAft>
              <a:buSzPts val="2100"/>
              <a:buFont typeface="Arial"/>
              <a:buChar char="●"/>
            </a:pPr>
            <a:r>
              <a:rPr lang="en-US" sz="2100" dirty="0">
                <a:latin typeface="Calibri"/>
                <a:ea typeface="Calibri"/>
                <a:cs typeface="Calibri"/>
                <a:sym typeface="Calibri"/>
              </a:rPr>
              <a:t>Completed business plan</a:t>
            </a:r>
            <a:endParaRPr sz="2100" dirty="0">
              <a:latin typeface="Calibri"/>
              <a:ea typeface="Calibri"/>
              <a:cs typeface="Calibri"/>
              <a:sym typeface="Calibri"/>
            </a:endParaRPr>
          </a:p>
          <a:p>
            <a:pPr marL="711200" marR="609600" lvl="0" indent="-463550" algn="l" rtl="0">
              <a:lnSpc>
                <a:spcPct val="108125"/>
              </a:lnSpc>
              <a:spcBef>
                <a:spcPts val="1400"/>
              </a:spcBef>
              <a:spcAft>
                <a:spcPts val="0"/>
              </a:spcAft>
              <a:buSzPts val="2100"/>
              <a:buFont typeface="Arial"/>
              <a:buChar char="●"/>
            </a:pPr>
            <a:r>
              <a:rPr lang="en-US" sz="2100" dirty="0">
                <a:latin typeface="Calibri"/>
                <a:ea typeface="Calibri"/>
                <a:cs typeface="Calibri"/>
                <a:sym typeface="Calibri"/>
              </a:rPr>
              <a:t>Provide documentation to show adequate 6-Month capitalization as deﬁned by the Maryland Cannabis Administration</a:t>
            </a:r>
            <a:endParaRPr sz="2100" dirty="0">
              <a:latin typeface="Calibri"/>
              <a:ea typeface="Calibri"/>
              <a:cs typeface="Calibri"/>
              <a:sym typeface="Calibri"/>
            </a:endParaRPr>
          </a:p>
        </p:txBody>
      </p:sp>
      <p:sp>
        <p:nvSpPr>
          <p:cNvPr id="157" name="Google Shape;157;g2f46e24d43b_9_303"/>
          <p:cNvSpPr txBox="1">
            <a:spLocks noGrp="1"/>
          </p:cNvSpPr>
          <p:nvPr>
            <p:ph type="title"/>
          </p:nvPr>
        </p:nvSpPr>
        <p:spPr>
          <a:xfrm>
            <a:off x="838200" y="365126"/>
            <a:ext cx="10515600" cy="780300"/>
          </a:xfrm>
          <a:prstGeom prst="rect">
            <a:avLst/>
          </a:prstGeom>
          <a:ln>
            <a:noFill/>
          </a:ln>
        </p:spPr>
        <p:txBody>
          <a:bodyPr spcFirstLastPara="1" wrap="square" lIns="91425" tIns="45700" rIns="91425" bIns="45700" anchor="t" anchorCtr="0">
            <a:normAutofit/>
          </a:bodyPr>
          <a:lstStyle/>
          <a:p>
            <a:pPr marL="12700" lvl="0" indent="0" algn="l" rtl="0">
              <a:lnSpc>
                <a:spcPct val="100000"/>
              </a:lnSpc>
              <a:spcBef>
                <a:spcPts val="0"/>
              </a:spcBef>
              <a:spcAft>
                <a:spcPts val="0"/>
              </a:spcAft>
              <a:buNone/>
            </a:pPr>
            <a:r>
              <a:rPr lang="en-US" sz="2100" b="1" dirty="0">
                <a:solidFill>
                  <a:srgbClr val="D70038"/>
                </a:solidFill>
              </a:rPr>
              <a:t>SEPP Eligibility Requirements</a:t>
            </a:r>
            <a:endParaRPr b="1" dirty="0">
              <a:solidFill>
                <a:srgbClr val="D70038"/>
              </a:solidFill>
            </a:endParaRPr>
          </a:p>
        </p:txBody>
      </p:sp>
      <p:pic>
        <p:nvPicPr>
          <p:cNvPr id="2" name="Google Shape;96;g2f46e24d43b_1_29">
            <a:extLst>
              <a:ext uri="{FF2B5EF4-FFF2-40B4-BE49-F238E27FC236}">
                <a16:creationId xmlns:a16="http://schemas.microsoft.com/office/drawing/2014/main" id="{058D5433-9F79-4E23-5DFA-FEAE6B68BC6C}"/>
              </a:ext>
            </a:extLst>
          </p:cNvPr>
          <p:cNvPicPr preferRelativeResize="0"/>
          <p:nvPr/>
        </p:nvPicPr>
        <p:blipFill>
          <a:blip r:embed="rId3">
            <a:alphaModFix/>
          </a:blip>
          <a:stretch>
            <a:fillRect/>
          </a:stretch>
        </p:blipFill>
        <p:spPr>
          <a:xfrm>
            <a:off x="10634575" y="0"/>
            <a:ext cx="1371900" cy="1371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f46e24d43b_9_308"/>
          <p:cNvSpPr txBox="1"/>
          <p:nvPr/>
        </p:nvSpPr>
        <p:spPr>
          <a:xfrm>
            <a:off x="823812" y="772429"/>
            <a:ext cx="9810763" cy="3960645"/>
          </a:xfrm>
          <a:prstGeom prst="rect">
            <a:avLst/>
          </a:prstGeom>
          <a:noFill/>
          <a:ln>
            <a:noFill/>
          </a:ln>
        </p:spPr>
        <p:txBody>
          <a:bodyPr spcFirstLastPara="1" wrap="square" lIns="0" tIns="41475" rIns="0" bIns="0" anchor="t" anchorCtr="0">
            <a:spAutoFit/>
          </a:bodyPr>
          <a:lstStyle/>
          <a:p>
            <a:pPr marL="266700" lvl="0" indent="-241300" algn="l" rtl="0">
              <a:lnSpc>
                <a:spcPct val="100000"/>
              </a:lnSpc>
              <a:spcBef>
                <a:spcPts val="0"/>
              </a:spcBef>
              <a:spcAft>
                <a:spcPts val="0"/>
              </a:spcAft>
              <a:buSzPts val="1800"/>
              <a:buFont typeface="Arial"/>
              <a:buChar char="●"/>
            </a:pPr>
            <a:r>
              <a:rPr lang="en-US" sz="1800" dirty="0">
                <a:latin typeface="Calibri"/>
                <a:ea typeface="Calibri"/>
                <a:cs typeface="Calibri"/>
                <a:sym typeface="Calibri"/>
              </a:rPr>
              <a:t>SEPP Tours</a:t>
            </a:r>
            <a:endParaRPr sz="1800" dirty="0">
              <a:latin typeface="Calibri"/>
              <a:ea typeface="Calibri"/>
              <a:cs typeface="Calibri"/>
              <a:sym typeface="Calibri"/>
            </a:endParaRPr>
          </a:p>
          <a:p>
            <a:pPr marL="952500" marR="368300" lvl="1" indent="-368300" algn="l" rtl="0">
              <a:lnSpc>
                <a:spcPct val="108000"/>
              </a:lnSpc>
              <a:spcBef>
                <a:spcPts val="0"/>
              </a:spcBef>
              <a:spcAft>
                <a:spcPts val="0"/>
              </a:spcAft>
              <a:buSzPts val="1800"/>
              <a:buFont typeface="Arial"/>
              <a:buChar char="○"/>
            </a:pPr>
            <a:r>
              <a:rPr lang="en-US" sz="1800" dirty="0">
                <a:latin typeface="Calibri"/>
                <a:ea typeface="Calibri"/>
                <a:cs typeface="Calibri"/>
                <a:sym typeface="Calibri"/>
              </a:rPr>
              <a:t>Tours will be coordinated with Operating Current Licensees (OCL) &amp; Social Equity Licensee (SEL) based on cross interest. The tours will be open to all SEL.</a:t>
            </a:r>
            <a:endParaRPr sz="1800" dirty="0">
              <a:latin typeface="Calibri"/>
              <a:ea typeface="Calibri"/>
              <a:cs typeface="Calibri"/>
              <a:sym typeface="Calibri"/>
            </a:endParaRPr>
          </a:p>
          <a:p>
            <a:pPr marL="266700" lvl="0" indent="-241300" algn="l" rtl="0">
              <a:lnSpc>
                <a:spcPct val="100000"/>
              </a:lnSpc>
              <a:spcBef>
                <a:spcPts val="1500"/>
              </a:spcBef>
              <a:spcAft>
                <a:spcPts val="0"/>
              </a:spcAft>
              <a:buSzPts val="1800"/>
              <a:buFont typeface="Arial"/>
              <a:buChar char="●"/>
            </a:pPr>
            <a:r>
              <a:rPr lang="en-US" sz="1800" dirty="0">
                <a:latin typeface="Calibri"/>
                <a:ea typeface="Calibri"/>
                <a:cs typeface="Calibri"/>
                <a:sym typeface="Calibri"/>
              </a:rPr>
              <a:t>SEL SEPP Eligibility Process</a:t>
            </a:r>
            <a:endParaRPr sz="1800" dirty="0">
              <a:latin typeface="Calibri"/>
              <a:ea typeface="Calibri"/>
              <a:cs typeface="Calibri"/>
              <a:sym typeface="Calibri"/>
            </a:endParaRPr>
          </a:p>
          <a:p>
            <a:pPr marL="952500" lvl="1" indent="-368300" algn="l" rtl="0">
              <a:lnSpc>
                <a:spcPct val="100000"/>
              </a:lnSpc>
              <a:spcBef>
                <a:spcPts val="200"/>
              </a:spcBef>
              <a:spcAft>
                <a:spcPts val="0"/>
              </a:spcAft>
              <a:buSzPts val="1800"/>
              <a:buFont typeface="Arial"/>
              <a:buChar char="○"/>
            </a:pPr>
            <a:r>
              <a:rPr lang="en-US" sz="1800" dirty="0">
                <a:latin typeface="Calibri"/>
                <a:ea typeface="Calibri"/>
                <a:cs typeface="Calibri"/>
                <a:sym typeface="Calibri"/>
              </a:rPr>
              <a:t>Business Plan &amp; Pitch Deck</a:t>
            </a:r>
            <a:endParaRPr sz="1800" dirty="0">
              <a:latin typeface="Calibri"/>
              <a:ea typeface="Calibri"/>
              <a:cs typeface="Calibri"/>
              <a:sym typeface="Calibri"/>
            </a:endParaRPr>
          </a:p>
          <a:p>
            <a:pPr marL="952500" lvl="1" indent="-368300" algn="l" rtl="0">
              <a:lnSpc>
                <a:spcPct val="100000"/>
              </a:lnSpc>
              <a:spcBef>
                <a:spcPts val="200"/>
              </a:spcBef>
              <a:spcAft>
                <a:spcPts val="0"/>
              </a:spcAft>
              <a:buSzPts val="1800"/>
              <a:buFont typeface="Arial"/>
              <a:buChar char="○"/>
            </a:pPr>
            <a:r>
              <a:rPr lang="en-US" sz="1800" dirty="0">
                <a:latin typeface="Calibri"/>
                <a:ea typeface="Calibri"/>
                <a:cs typeface="Calibri"/>
                <a:sym typeface="Calibri"/>
              </a:rPr>
              <a:t>Review of OCL Engagement Form to identify synergy and select partners</a:t>
            </a:r>
            <a:endParaRPr sz="1800" dirty="0">
              <a:latin typeface="Calibri"/>
              <a:ea typeface="Calibri"/>
              <a:cs typeface="Calibri"/>
              <a:sym typeface="Calibri"/>
            </a:endParaRPr>
          </a:p>
          <a:p>
            <a:pPr marL="952500" lvl="1" indent="-368300" algn="l" rtl="0">
              <a:lnSpc>
                <a:spcPct val="100000"/>
              </a:lnSpc>
              <a:spcBef>
                <a:spcPts val="200"/>
              </a:spcBef>
              <a:spcAft>
                <a:spcPts val="0"/>
              </a:spcAft>
              <a:buSzPts val="1800"/>
              <a:buFont typeface="Arial"/>
              <a:buChar char="○"/>
            </a:pPr>
            <a:r>
              <a:rPr lang="en-US" sz="1800" dirty="0">
                <a:latin typeface="Calibri"/>
                <a:ea typeface="Calibri"/>
                <a:cs typeface="Calibri"/>
                <a:sym typeface="Calibri"/>
              </a:rPr>
              <a:t>Submit to OCL based on expressed partnership interest</a:t>
            </a:r>
            <a:endParaRPr sz="1800" dirty="0">
              <a:latin typeface="Calibri"/>
              <a:ea typeface="Calibri"/>
              <a:cs typeface="Calibri"/>
              <a:sym typeface="Calibri"/>
            </a:endParaRPr>
          </a:p>
          <a:p>
            <a:pPr marL="952500" marR="901700" lvl="1" indent="-368300" algn="l" rtl="0">
              <a:lnSpc>
                <a:spcPct val="108000"/>
              </a:lnSpc>
              <a:spcBef>
                <a:spcPts val="0"/>
              </a:spcBef>
              <a:spcAft>
                <a:spcPts val="0"/>
              </a:spcAft>
              <a:buSzPts val="1800"/>
              <a:buFont typeface="Arial"/>
              <a:buChar char="○"/>
            </a:pPr>
            <a:r>
              <a:rPr lang="en-US" sz="1800" dirty="0">
                <a:latin typeface="Calibri"/>
                <a:ea typeface="Calibri"/>
                <a:cs typeface="Calibri"/>
                <a:sym typeface="Calibri"/>
              </a:rPr>
              <a:t>Identify mutually interested partners to 2-3 OCL to potentially submit applications </a:t>
            </a:r>
            <a:endParaRPr sz="1800" dirty="0">
              <a:latin typeface="Calibri"/>
              <a:ea typeface="Calibri"/>
              <a:cs typeface="Calibri"/>
              <a:sym typeface="Calibri"/>
            </a:endParaRPr>
          </a:p>
          <a:p>
            <a:pPr marL="266700" lvl="0" indent="-241300" algn="l" rtl="0">
              <a:lnSpc>
                <a:spcPct val="100000"/>
              </a:lnSpc>
              <a:spcBef>
                <a:spcPts val="1500"/>
              </a:spcBef>
              <a:spcAft>
                <a:spcPts val="0"/>
              </a:spcAft>
              <a:buSzPts val="1800"/>
              <a:buFont typeface="Arial"/>
              <a:buChar char="●"/>
            </a:pPr>
            <a:r>
              <a:rPr lang="en-US" sz="1800" dirty="0">
                <a:latin typeface="Calibri"/>
                <a:ea typeface="Calibri"/>
                <a:cs typeface="Calibri"/>
                <a:sym typeface="Calibri"/>
              </a:rPr>
              <a:t>Pairing and Partnership Development</a:t>
            </a:r>
            <a:endParaRPr sz="1800" dirty="0">
              <a:latin typeface="Calibri"/>
              <a:ea typeface="Calibri"/>
              <a:cs typeface="Calibri"/>
              <a:sym typeface="Calibri"/>
            </a:endParaRPr>
          </a:p>
          <a:p>
            <a:pPr marL="952500" marR="12700" lvl="1" indent="-368300" algn="l" rtl="0">
              <a:lnSpc>
                <a:spcPct val="108000"/>
              </a:lnSpc>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OCLs &amp; SELs will meet to identify mutually beneﬁcial business goals and begin developing a collaborative partnership plan that demonstrates a pathway for SEL to be operational in 18 months.</a:t>
            </a:r>
            <a:endParaRPr sz="1800" dirty="0">
              <a:solidFill>
                <a:schemeClr val="dk1"/>
              </a:solidFill>
              <a:latin typeface="Calibri"/>
              <a:ea typeface="Calibri"/>
              <a:cs typeface="Calibri"/>
              <a:sym typeface="Calibri"/>
            </a:endParaRPr>
          </a:p>
        </p:txBody>
      </p:sp>
      <p:sp>
        <p:nvSpPr>
          <p:cNvPr id="164" name="Google Shape;164;g2f46e24d43b_9_308"/>
          <p:cNvSpPr txBox="1">
            <a:spLocks noGrp="1"/>
          </p:cNvSpPr>
          <p:nvPr>
            <p:ph type="title"/>
          </p:nvPr>
        </p:nvSpPr>
        <p:spPr>
          <a:xfrm>
            <a:off x="823812" y="299550"/>
            <a:ext cx="14020800" cy="386400"/>
          </a:xfrm>
          <a:prstGeom prst="rect">
            <a:avLst/>
          </a:prstGeom>
          <a:noFill/>
          <a:ln>
            <a:noFill/>
          </a:ln>
        </p:spPr>
        <p:txBody>
          <a:bodyPr spcFirstLastPara="1" wrap="square" lIns="0" tIns="16925" rIns="0" bIns="0" anchor="t" anchorCtr="0">
            <a:spAutoFit/>
          </a:bodyPr>
          <a:lstStyle/>
          <a:p>
            <a:pPr marL="12700" lvl="0" indent="0" algn="l" rtl="0">
              <a:lnSpc>
                <a:spcPct val="100000"/>
              </a:lnSpc>
              <a:spcBef>
                <a:spcPts val="0"/>
              </a:spcBef>
              <a:spcAft>
                <a:spcPts val="0"/>
              </a:spcAft>
              <a:buNone/>
            </a:pPr>
            <a:r>
              <a:rPr lang="en-US" b="1" dirty="0"/>
              <a:t>SEPP Partnership Process</a:t>
            </a:r>
            <a:endParaRPr b="1" dirty="0"/>
          </a:p>
        </p:txBody>
      </p:sp>
      <p:pic>
        <p:nvPicPr>
          <p:cNvPr id="2" name="Google Shape;96;g2f46e24d43b_1_29">
            <a:extLst>
              <a:ext uri="{FF2B5EF4-FFF2-40B4-BE49-F238E27FC236}">
                <a16:creationId xmlns:a16="http://schemas.microsoft.com/office/drawing/2014/main" id="{5E2EFD9D-3B98-F883-AA33-4FA30A0CBC1F}"/>
              </a:ext>
            </a:extLst>
          </p:cNvPr>
          <p:cNvPicPr preferRelativeResize="0"/>
          <p:nvPr/>
        </p:nvPicPr>
        <p:blipFill>
          <a:blip r:embed="rId3">
            <a:alphaModFix/>
          </a:blip>
          <a:stretch>
            <a:fillRect/>
          </a:stretch>
        </p:blipFill>
        <p:spPr>
          <a:xfrm>
            <a:off x="10634575" y="0"/>
            <a:ext cx="1371900" cy="1371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f46e24d43b_9_314"/>
          <p:cNvSpPr txBox="1">
            <a:spLocks noGrp="1"/>
          </p:cNvSpPr>
          <p:nvPr>
            <p:ph type="body" idx="1"/>
          </p:nvPr>
        </p:nvSpPr>
        <p:spPr>
          <a:xfrm>
            <a:off x="509550" y="1108450"/>
            <a:ext cx="10125025" cy="3647892"/>
          </a:xfrm>
          <a:prstGeom prst="rect">
            <a:avLst/>
          </a:prstGeom>
          <a:noFill/>
          <a:ln>
            <a:noFill/>
          </a:ln>
        </p:spPr>
        <p:txBody>
          <a:bodyPr spcFirstLastPara="1" wrap="square" lIns="0" tIns="42325" rIns="0" bIns="0" anchor="t" anchorCtr="0">
            <a:spAutoFit/>
          </a:bodyPr>
          <a:lstStyle/>
          <a:p>
            <a:pPr marL="482600" lvl="0" indent="-450850" algn="l" rtl="0">
              <a:lnSpc>
                <a:spcPct val="100000"/>
              </a:lnSpc>
              <a:spcBef>
                <a:spcPts val="0"/>
              </a:spcBef>
              <a:spcAft>
                <a:spcPts val="0"/>
              </a:spcAft>
              <a:buClr>
                <a:schemeClr val="dk1"/>
              </a:buClr>
              <a:buSzPts val="1900"/>
              <a:buFont typeface="Arial"/>
              <a:buChar char="●"/>
            </a:pPr>
            <a:r>
              <a:rPr lang="en-US" sz="1900" dirty="0"/>
              <a:t>SEPP Grant Submission Begin</a:t>
            </a:r>
            <a:endParaRPr sz="1900" dirty="0"/>
          </a:p>
          <a:p>
            <a:pPr marL="1092200" marR="12700" lvl="1" indent="-450850" algn="l" rtl="0">
              <a:lnSpc>
                <a:spcPct val="108000"/>
              </a:lnSpc>
              <a:spcBef>
                <a:spcPts val="500"/>
              </a:spcBef>
              <a:spcAft>
                <a:spcPts val="0"/>
              </a:spcAft>
              <a:buSzPts val="1900"/>
              <a:buFont typeface="Arial"/>
              <a:buChar char="○"/>
            </a:pPr>
            <a:r>
              <a:rPr lang="en-US" sz="1900" dirty="0">
                <a:latin typeface="Calibri"/>
                <a:ea typeface="Calibri"/>
                <a:cs typeface="Calibri"/>
                <a:sym typeface="Calibri"/>
              </a:rPr>
              <a:t>SEPP Partners will submit a detailed partnership plan and application showing the viability and likelihood of the partnership to lead to operational success. Including use of grant funds.</a:t>
            </a:r>
            <a:endParaRPr sz="1900" dirty="0">
              <a:latin typeface="Calibri"/>
              <a:ea typeface="Calibri"/>
              <a:cs typeface="Calibri"/>
              <a:sym typeface="Calibri"/>
            </a:endParaRPr>
          </a:p>
          <a:p>
            <a:pPr marL="1092200" lvl="1" indent="-450850" algn="l" rtl="0">
              <a:lnSpc>
                <a:spcPct val="100000"/>
              </a:lnSpc>
              <a:spcBef>
                <a:spcPts val="200"/>
              </a:spcBef>
              <a:spcAft>
                <a:spcPts val="0"/>
              </a:spcAft>
              <a:buSzPts val="1900"/>
              <a:buFont typeface="Arial"/>
              <a:buChar char="○"/>
            </a:pPr>
            <a:r>
              <a:rPr lang="en-US" sz="1900" dirty="0">
                <a:latin typeface="Calibri"/>
                <a:ea typeface="Calibri"/>
                <a:cs typeface="Calibri"/>
                <a:sym typeface="Calibri"/>
              </a:rPr>
              <a:t>Must be approved by OSE.</a:t>
            </a:r>
            <a:endParaRPr sz="1900" dirty="0">
              <a:latin typeface="Calibri"/>
              <a:ea typeface="Calibri"/>
              <a:cs typeface="Calibri"/>
              <a:sym typeface="Calibri"/>
            </a:endParaRPr>
          </a:p>
          <a:p>
            <a:pPr marL="482600" lvl="0" indent="-450850" algn="l" rtl="0">
              <a:lnSpc>
                <a:spcPct val="100000"/>
              </a:lnSpc>
              <a:spcBef>
                <a:spcPts val="1500"/>
              </a:spcBef>
              <a:spcAft>
                <a:spcPts val="0"/>
              </a:spcAft>
              <a:buClr>
                <a:schemeClr val="dk1"/>
              </a:buClr>
              <a:buSzPts val="1900"/>
              <a:buFont typeface="Arial"/>
              <a:buChar char="●"/>
            </a:pPr>
            <a:r>
              <a:rPr lang="en-US" sz="1900" dirty="0"/>
              <a:t>SEPP Grant Submission Closes.  All Grant request will be reviewed</a:t>
            </a:r>
            <a:endParaRPr sz="1900" dirty="0"/>
          </a:p>
          <a:p>
            <a:pPr marL="1092200" lvl="1" indent="-450850" algn="l" rtl="0">
              <a:lnSpc>
                <a:spcPct val="100000"/>
              </a:lnSpc>
              <a:spcBef>
                <a:spcPts val="200"/>
              </a:spcBef>
              <a:spcAft>
                <a:spcPts val="0"/>
              </a:spcAft>
              <a:buSzPts val="1900"/>
              <a:buFont typeface="Arial"/>
              <a:buChar char="○"/>
            </a:pPr>
            <a:r>
              <a:rPr lang="en-US" sz="1900" dirty="0">
                <a:latin typeface="Calibri"/>
                <a:ea typeface="Calibri"/>
                <a:cs typeface="Calibri"/>
                <a:sym typeface="Calibri"/>
              </a:rPr>
              <a:t>Pass/Fail Rubric will be used to determine approved applications</a:t>
            </a:r>
            <a:endParaRPr sz="1900" dirty="0">
              <a:latin typeface="Calibri"/>
              <a:ea typeface="Calibri"/>
              <a:cs typeface="Calibri"/>
              <a:sym typeface="Calibri"/>
            </a:endParaRPr>
          </a:p>
          <a:p>
            <a:pPr marL="1092200" marR="292100" lvl="1" indent="-450850" algn="l" rtl="0">
              <a:lnSpc>
                <a:spcPct val="108000"/>
              </a:lnSpc>
              <a:spcBef>
                <a:spcPts val="500"/>
              </a:spcBef>
              <a:spcAft>
                <a:spcPts val="0"/>
              </a:spcAft>
              <a:buSzPts val="1900"/>
              <a:buFont typeface="Arial"/>
              <a:buChar char="○"/>
            </a:pPr>
            <a:r>
              <a:rPr lang="en-US" sz="1900" dirty="0">
                <a:latin typeface="Calibri"/>
                <a:ea typeface="Calibri"/>
                <a:cs typeface="Calibri"/>
                <a:sym typeface="Calibri"/>
              </a:rPr>
              <a:t>In the event there are more partnership applications than grants available, a random selection process will instituted.</a:t>
            </a:r>
            <a:endParaRPr sz="1900" dirty="0">
              <a:latin typeface="Calibri"/>
              <a:ea typeface="Calibri"/>
              <a:cs typeface="Calibri"/>
              <a:sym typeface="Calibri"/>
            </a:endParaRPr>
          </a:p>
          <a:p>
            <a:pPr marL="482600" lvl="0" indent="-450850" algn="l" rtl="0">
              <a:lnSpc>
                <a:spcPct val="100000"/>
              </a:lnSpc>
              <a:spcBef>
                <a:spcPts val="1500"/>
              </a:spcBef>
              <a:spcAft>
                <a:spcPts val="0"/>
              </a:spcAft>
              <a:buClr>
                <a:schemeClr val="dk1"/>
              </a:buClr>
              <a:buSzPts val="1900"/>
              <a:buFont typeface="Arial"/>
              <a:buChar char="●"/>
            </a:pPr>
            <a:r>
              <a:rPr lang="en-US" sz="1900" dirty="0"/>
              <a:t>SEPP Grants Awarded</a:t>
            </a:r>
            <a:endParaRPr sz="1900" dirty="0"/>
          </a:p>
        </p:txBody>
      </p:sp>
      <p:sp>
        <p:nvSpPr>
          <p:cNvPr id="171" name="Google Shape;171;g2f46e24d43b_9_314"/>
          <p:cNvSpPr txBox="1">
            <a:spLocks noGrp="1"/>
          </p:cNvSpPr>
          <p:nvPr>
            <p:ph type="title"/>
          </p:nvPr>
        </p:nvSpPr>
        <p:spPr>
          <a:xfrm>
            <a:off x="1117600" y="486835"/>
            <a:ext cx="14020800" cy="386400"/>
          </a:xfrm>
          <a:prstGeom prst="rect">
            <a:avLst/>
          </a:prstGeom>
          <a:noFill/>
          <a:ln>
            <a:noFill/>
          </a:ln>
        </p:spPr>
        <p:txBody>
          <a:bodyPr spcFirstLastPara="1" wrap="square" lIns="0" tIns="16925" rIns="0" bIns="0" anchor="t" anchorCtr="0">
            <a:spAutoFit/>
          </a:bodyPr>
          <a:lstStyle/>
          <a:p>
            <a:pPr marL="12700" lvl="0" indent="0" algn="l" rtl="0">
              <a:lnSpc>
                <a:spcPct val="100000"/>
              </a:lnSpc>
              <a:spcBef>
                <a:spcPts val="0"/>
              </a:spcBef>
              <a:spcAft>
                <a:spcPts val="0"/>
              </a:spcAft>
              <a:buNone/>
            </a:pPr>
            <a:r>
              <a:rPr lang="en-US" b="1" dirty="0"/>
              <a:t>SEPP Partnership Process</a:t>
            </a:r>
            <a:endParaRPr b="1" dirty="0"/>
          </a:p>
        </p:txBody>
      </p:sp>
      <p:pic>
        <p:nvPicPr>
          <p:cNvPr id="2" name="Google Shape;96;g2f46e24d43b_1_29">
            <a:extLst>
              <a:ext uri="{FF2B5EF4-FFF2-40B4-BE49-F238E27FC236}">
                <a16:creationId xmlns:a16="http://schemas.microsoft.com/office/drawing/2014/main" id="{6349B264-1CD6-D2A2-6DF1-6DEEA2C626CD}"/>
              </a:ext>
            </a:extLst>
          </p:cNvPr>
          <p:cNvPicPr preferRelativeResize="0"/>
          <p:nvPr/>
        </p:nvPicPr>
        <p:blipFill>
          <a:blip r:embed="rId3">
            <a:alphaModFix/>
          </a:blip>
          <a:stretch>
            <a:fillRect/>
          </a:stretch>
        </p:blipFill>
        <p:spPr>
          <a:xfrm>
            <a:off x="10634575" y="0"/>
            <a:ext cx="1371900" cy="1371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f46e24d43b_9_320"/>
          <p:cNvSpPr txBox="1">
            <a:spLocks noGrp="1"/>
          </p:cNvSpPr>
          <p:nvPr>
            <p:ph type="title"/>
          </p:nvPr>
        </p:nvSpPr>
        <p:spPr>
          <a:xfrm>
            <a:off x="838200" y="365126"/>
            <a:ext cx="10515600" cy="78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a:t>SEPP PROJECTED TIMELINE</a:t>
            </a:r>
            <a:endParaRPr/>
          </a:p>
        </p:txBody>
      </p:sp>
      <p:sp>
        <p:nvSpPr>
          <p:cNvPr id="177" name="Google Shape;177;g2f46e24d43b_9_320"/>
          <p:cNvSpPr txBox="1">
            <a:spLocks noGrp="1"/>
          </p:cNvSpPr>
          <p:nvPr>
            <p:ph type="body" idx="1"/>
          </p:nvPr>
        </p:nvSpPr>
        <p:spPr>
          <a:xfrm>
            <a:off x="838200" y="1302327"/>
            <a:ext cx="9796375" cy="3060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dirty="0"/>
              <a:t>SEPP Tours					September 2024 - November 2024</a:t>
            </a:r>
            <a:endParaRPr dirty="0"/>
          </a:p>
          <a:p>
            <a:pPr marL="0" lvl="0" indent="0" algn="l" rtl="0">
              <a:lnSpc>
                <a:spcPct val="90000"/>
              </a:lnSpc>
              <a:spcBef>
                <a:spcPts val="1000"/>
              </a:spcBef>
              <a:spcAft>
                <a:spcPts val="0"/>
              </a:spcAft>
              <a:buSzPts val="1800"/>
              <a:buNone/>
            </a:pPr>
            <a:r>
              <a:rPr lang="en-US" dirty="0"/>
              <a:t>SEPP Amendment 					September 2024</a:t>
            </a:r>
            <a:endParaRPr dirty="0"/>
          </a:p>
          <a:p>
            <a:pPr marL="0" lvl="0" indent="0" algn="l" rtl="0">
              <a:lnSpc>
                <a:spcPct val="90000"/>
              </a:lnSpc>
              <a:spcBef>
                <a:spcPts val="1000"/>
              </a:spcBef>
              <a:spcAft>
                <a:spcPts val="0"/>
              </a:spcAft>
              <a:buSzPts val="1800"/>
              <a:buNone/>
            </a:pPr>
            <a:r>
              <a:rPr lang="en-US" dirty="0"/>
              <a:t>SEPP Grant Application Release			November 2024</a:t>
            </a:r>
            <a:endParaRPr dirty="0"/>
          </a:p>
          <a:p>
            <a:pPr marL="0" lvl="0" indent="0" algn="l" rtl="0">
              <a:lnSpc>
                <a:spcPct val="90000"/>
              </a:lnSpc>
              <a:spcBef>
                <a:spcPts val="1000"/>
              </a:spcBef>
              <a:spcAft>
                <a:spcPts val="0"/>
              </a:spcAft>
              <a:buSzPts val="1800"/>
              <a:buNone/>
            </a:pPr>
            <a:r>
              <a:rPr lang="en-US" dirty="0"/>
              <a:t>SEPP Grant Application Close				December 2024</a:t>
            </a:r>
            <a:endParaRPr dirty="0"/>
          </a:p>
          <a:p>
            <a:pPr marL="0" lvl="0" indent="0" algn="l" rtl="0">
              <a:lnSpc>
                <a:spcPct val="90000"/>
              </a:lnSpc>
              <a:spcBef>
                <a:spcPts val="1000"/>
              </a:spcBef>
              <a:spcAft>
                <a:spcPts val="0"/>
              </a:spcAft>
              <a:buSzPts val="1800"/>
              <a:buNone/>
            </a:pPr>
            <a:r>
              <a:rPr lang="en-US" dirty="0"/>
              <a:t>SEPP Grant Awarded				January 2025</a:t>
            </a:r>
            <a:endParaRPr dirty="0"/>
          </a:p>
          <a:p>
            <a:pPr marL="0" lvl="0" indent="0" algn="l" rtl="0">
              <a:lnSpc>
                <a:spcPct val="90000"/>
              </a:lnSpc>
              <a:spcBef>
                <a:spcPts val="1000"/>
              </a:spcBef>
              <a:spcAft>
                <a:spcPts val="0"/>
              </a:spcAft>
              <a:buSzPts val="1800"/>
              <a:buNone/>
            </a:pPr>
            <a:r>
              <a:rPr lang="en-US" dirty="0"/>
              <a:t>SEPP Funds Released				February 2025</a:t>
            </a:r>
            <a:endParaRPr dirty="0"/>
          </a:p>
          <a:p>
            <a:pPr marL="0" lvl="0" indent="0" algn="l" rtl="0">
              <a:lnSpc>
                <a:spcPct val="90000"/>
              </a:lnSpc>
              <a:spcBef>
                <a:spcPts val="1000"/>
              </a:spcBef>
              <a:spcAft>
                <a:spcPts val="0"/>
              </a:spcAft>
              <a:buSzPts val="1800"/>
              <a:buNone/>
            </a:pPr>
            <a:endParaRPr dirty="0"/>
          </a:p>
        </p:txBody>
      </p:sp>
      <p:pic>
        <p:nvPicPr>
          <p:cNvPr id="2" name="Google Shape;96;g2f46e24d43b_1_29">
            <a:extLst>
              <a:ext uri="{FF2B5EF4-FFF2-40B4-BE49-F238E27FC236}">
                <a16:creationId xmlns:a16="http://schemas.microsoft.com/office/drawing/2014/main" id="{A953C5C3-021D-D030-A2D1-D7EDAA51EC00}"/>
              </a:ext>
            </a:extLst>
          </p:cNvPr>
          <p:cNvPicPr preferRelativeResize="0"/>
          <p:nvPr/>
        </p:nvPicPr>
        <p:blipFill>
          <a:blip r:embed="rId3">
            <a:alphaModFix/>
          </a:blip>
          <a:stretch>
            <a:fillRect/>
          </a:stretch>
        </p:blipFill>
        <p:spPr>
          <a:xfrm>
            <a:off x="10634575" y="0"/>
            <a:ext cx="1371900" cy="1371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2f46e24d43b_1_44"/>
          <p:cNvSpPr txBox="1">
            <a:spLocks noGrp="1"/>
          </p:cNvSpPr>
          <p:nvPr>
            <p:ph type="ctrTitle"/>
          </p:nvPr>
        </p:nvSpPr>
        <p:spPr>
          <a:xfrm>
            <a:off x="828676" y="1842799"/>
            <a:ext cx="11095500" cy="1872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E1A2A"/>
              </a:buClr>
              <a:buSzPts val="6600"/>
              <a:buFont typeface="Calibri"/>
              <a:buNone/>
            </a:pPr>
            <a:r>
              <a:rPr lang="en-US"/>
              <a:t>Welcome and Introduction</a:t>
            </a:r>
            <a:endParaRPr/>
          </a:p>
        </p:txBody>
      </p:sp>
      <p:pic>
        <p:nvPicPr>
          <p:cNvPr id="59" name="Google Shape;59;g2f46e24d43b_1_44"/>
          <p:cNvPicPr preferRelativeResize="0"/>
          <p:nvPr/>
        </p:nvPicPr>
        <p:blipFill>
          <a:blip r:embed="rId3">
            <a:alphaModFix/>
          </a:blip>
          <a:stretch>
            <a:fillRect/>
          </a:stretch>
        </p:blipFill>
        <p:spPr>
          <a:xfrm>
            <a:off x="7424775" y="628625"/>
            <a:ext cx="1371900" cy="1371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f46e24d43b_1_69"/>
          <p:cNvSpPr txBox="1">
            <a:spLocks noGrp="1"/>
          </p:cNvSpPr>
          <p:nvPr>
            <p:ph type="ctrTitle"/>
          </p:nvPr>
        </p:nvSpPr>
        <p:spPr>
          <a:xfrm>
            <a:off x="828676" y="1842799"/>
            <a:ext cx="11095500" cy="18720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Transferring Ownership Interest in a Conditional Licensee</a:t>
            </a:r>
            <a:endParaRPr/>
          </a:p>
        </p:txBody>
      </p:sp>
      <p:sp>
        <p:nvSpPr>
          <p:cNvPr id="183" name="Google Shape;183;g2f46e24d43b_1_69"/>
          <p:cNvSpPr txBox="1">
            <a:spLocks noGrp="1"/>
          </p:cNvSpPr>
          <p:nvPr>
            <p:ph type="subTitle" idx="1"/>
          </p:nvPr>
        </p:nvSpPr>
        <p:spPr>
          <a:xfrm>
            <a:off x="828675" y="3505200"/>
            <a:ext cx="11095500" cy="1238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Restrictions on Transfer; Process for Submitting a Transfer Request </a:t>
            </a:r>
            <a:endParaRPr/>
          </a:p>
        </p:txBody>
      </p:sp>
      <p:pic>
        <p:nvPicPr>
          <p:cNvPr id="184" name="Google Shape;184;g2f46e24d43b_1_69"/>
          <p:cNvPicPr preferRelativeResize="0"/>
          <p:nvPr/>
        </p:nvPicPr>
        <p:blipFill>
          <a:blip r:embed="rId3">
            <a:alphaModFix/>
          </a:blip>
          <a:stretch>
            <a:fillRect/>
          </a:stretch>
        </p:blipFill>
        <p:spPr>
          <a:xfrm>
            <a:off x="7424775" y="628625"/>
            <a:ext cx="1371900" cy="1371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f46e24d43b_1_0"/>
          <p:cNvSpPr txBox="1">
            <a:spLocks noGrp="1"/>
          </p:cNvSpPr>
          <p:nvPr>
            <p:ph type="title"/>
          </p:nvPr>
        </p:nvSpPr>
        <p:spPr>
          <a:xfrm>
            <a:off x="838200" y="365126"/>
            <a:ext cx="10515600" cy="78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40E3E"/>
              </a:buClr>
              <a:buSzPts val="2400"/>
              <a:buFont typeface="Calibri"/>
              <a:buNone/>
            </a:pPr>
            <a:r>
              <a:rPr lang="en-US" b="1" dirty="0"/>
              <a:t>How and When to Make a Request</a:t>
            </a:r>
            <a:endParaRPr b="1" dirty="0"/>
          </a:p>
        </p:txBody>
      </p:sp>
      <p:sp>
        <p:nvSpPr>
          <p:cNvPr id="190" name="Google Shape;190;g2f46e24d43b_1_0"/>
          <p:cNvSpPr txBox="1">
            <a:spLocks noGrp="1"/>
          </p:cNvSpPr>
          <p:nvPr>
            <p:ph type="body" idx="1"/>
          </p:nvPr>
        </p:nvSpPr>
        <p:spPr>
          <a:xfrm>
            <a:off x="838200" y="930050"/>
            <a:ext cx="9733800" cy="3432300"/>
          </a:xfrm>
          <a:prstGeom prst="rect">
            <a:avLst/>
          </a:prstGeom>
          <a:noFill/>
          <a:ln>
            <a:noFill/>
          </a:ln>
        </p:spPr>
        <p:txBody>
          <a:bodyPr spcFirstLastPara="1" wrap="square" lIns="91425" tIns="45700" rIns="91425" bIns="45700" anchor="t" anchorCtr="0">
            <a:normAutofit fontScale="92500" lnSpcReduction="20000"/>
          </a:bodyPr>
          <a:lstStyle/>
          <a:p>
            <a:pPr marL="457200" lvl="0" indent="-334327" algn="l" rtl="0">
              <a:lnSpc>
                <a:spcPct val="90000"/>
              </a:lnSpc>
              <a:spcBef>
                <a:spcPts val="0"/>
              </a:spcBef>
              <a:spcAft>
                <a:spcPts val="0"/>
              </a:spcAft>
              <a:buSzPct val="100000"/>
              <a:buChar char="•"/>
            </a:pPr>
            <a:r>
              <a:rPr lang="en-US"/>
              <a:t>All proposed transfers of ownership must be approved by MCA </a:t>
            </a:r>
            <a:r>
              <a:rPr lang="en-US" u="sng"/>
              <a:t>before</a:t>
            </a:r>
            <a:r>
              <a:rPr lang="en-US"/>
              <a:t> they may take effect</a:t>
            </a:r>
            <a:endParaRPr/>
          </a:p>
          <a:p>
            <a:pPr marL="457200" lvl="0" indent="0" algn="l" rtl="0">
              <a:lnSpc>
                <a:spcPct val="90000"/>
              </a:lnSpc>
              <a:spcBef>
                <a:spcPts val="0"/>
              </a:spcBef>
              <a:spcAft>
                <a:spcPts val="0"/>
              </a:spcAft>
              <a:buNone/>
            </a:pPr>
            <a:endParaRPr/>
          </a:p>
          <a:p>
            <a:pPr marL="457200" lvl="0" indent="-334327" algn="l" rtl="0">
              <a:lnSpc>
                <a:spcPct val="90000"/>
              </a:lnSpc>
              <a:spcBef>
                <a:spcPts val="0"/>
              </a:spcBef>
              <a:spcAft>
                <a:spcPts val="0"/>
              </a:spcAft>
              <a:buSzPct val="100000"/>
              <a:buChar char="•"/>
            </a:pPr>
            <a:r>
              <a:rPr lang="en-US"/>
              <a:t>Transfer Requests are submitted to MCA’s Office of Compliance and Regulation for review using the </a:t>
            </a:r>
            <a:r>
              <a:rPr lang="en-US" u="sng">
                <a:solidFill>
                  <a:schemeClr val="hlink"/>
                </a:solidFill>
                <a:hlinkClick r:id="rId3"/>
              </a:rPr>
              <a:t>online form</a:t>
            </a:r>
            <a:r>
              <a:rPr lang="en-US"/>
              <a:t>, a link to which is included in the Conditional License Award Letter communication</a:t>
            </a:r>
            <a:endParaRPr/>
          </a:p>
          <a:p>
            <a:pPr marL="457200" lvl="0" indent="0" algn="l" rtl="0">
              <a:lnSpc>
                <a:spcPct val="90000"/>
              </a:lnSpc>
              <a:spcBef>
                <a:spcPts val="0"/>
              </a:spcBef>
              <a:spcAft>
                <a:spcPts val="0"/>
              </a:spcAft>
              <a:buNone/>
            </a:pPr>
            <a:endParaRPr/>
          </a:p>
          <a:p>
            <a:pPr marL="457200" lvl="0" indent="-334327" algn="l" rtl="0">
              <a:lnSpc>
                <a:spcPct val="90000"/>
              </a:lnSpc>
              <a:spcBef>
                <a:spcPts val="0"/>
              </a:spcBef>
              <a:spcAft>
                <a:spcPts val="0"/>
              </a:spcAft>
              <a:buSzPct val="100000"/>
              <a:buChar char="•"/>
            </a:pPr>
            <a:r>
              <a:rPr lang="en-US"/>
              <a:t>When completing the form, you’ll need to upload:</a:t>
            </a:r>
            <a:endParaRPr/>
          </a:p>
          <a:p>
            <a:pPr marL="914400" lvl="1" indent="-334327" algn="l" rtl="0">
              <a:lnSpc>
                <a:spcPct val="90000"/>
              </a:lnSpc>
              <a:spcBef>
                <a:spcPts val="0"/>
              </a:spcBef>
              <a:spcAft>
                <a:spcPts val="0"/>
              </a:spcAft>
              <a:buSzPct val="112500"/>
              <a:buChar char="•"/>
            </a:pPr>
            <a:r>
              <a:rPr lang="en-US"/>
              <a:t>Capitalization tables for the entity </a:t>
            </a:r>
            <a:r>
              <a:rPr lang="en-US" i="1"/>
              <a:t>before </a:t>
            </a:r>
            <a:r>
              <a:rPr lang="en-US"/>
              <a:t>and </a:t>
            </a:r>
            <a:r>
              <a:rPr lang="en-US" i="1"/>
              <a:t>after </a:t>
            </a:r>
            <a:r>
              <a:rPr lang="en-US"/>
              <a:t>the proposed transfer</a:t>
            </a:r>
            <a:endParaRPr/>
          </a:p>
          <a:p>
            <a:pPr marL="914400" lvl="1" indent="-334327" algn="l" rtl="0">
              <a:lnSpc>
                <a:spcPct val="90000"/>
              </a:lnSpc>
              <a:spcBef>
                <a:spcPts val="0"/>
              </a:spcBef>
              <a:spcAft>
                <a:spcPts val="0"/>
              </a:spcAft>
              <a:buSzPct val="112500"/>
              <a:buChar char="•"/>
            </a:pPr>
            <a:r>
              <a:rPr lang="en-US"/>
              <a:t>The document(s) that will effectuate the proposed transfer (such as an assignment, Membership Interest Purchase Agreement, etc.) </a:t>
            </a:r>
            <a:endParaRPr/>
          </a:p>
          <a:p>
            <a:pPr marL="914400" lvl="1" indent="-334327" algn="l" rtl="0">
              <a:lnSpc>
                <a:spcPct val="90000"/>
              </a:lnSpc>
              <a:spcBef>
                <a:spcPts val="0"/>
              </a:spcBef>
              <a:spcAft>
                <a:spcPts val="0"/>
              </a:spcAft>
              <a:buSzPct val="112500"/>
              <a:buChar char="•"/>
            </a:pPr>
            <a:r>
              <a:rPr lang="en-US"/>
              <a:t>The three most recent income tax returns for the transferee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(if the transfer is for 5% or more)</a:t>
            </a:r>
            <a:r>
              <a:rPr lang="en-US"/>
              <a:t>.  This applies equally to individual and entity transferees.</a:t>
            </a:r>
            <a:endParaRPr/>
          </a:p>
          <a:p>
            <a:pPr marL="914400" lvl="0" indent="0" algn="l" rtl="0">
              <a:lnSpc>
                <a:spcPct val="90000"/>
              </a:lnSpc>
              <a:spcBef>
                <a:spcPts val="0"/>
              </a:spcBef>
              <a:spcAft>
                <a:spcPts val="0"/>
              </a:spcAft>
              <a:buNone/>
            </a:pPr>
            <a:endParaRPr/>
          </a:p>
          <a:p>
            <a:pPr marL="457200" lvl="0" indent="-334327" algn="l" rtl="0">
              <a:lnSpc>
                <a:spcPct val="90000"/>
              </a:lnSpc>
              <a:spcBef>
                <a:spcPts val="0"/>
              </a:spcBef>
              <a:spcAft>
                <a:spcPts val="0"/>
              </a:spcAft>
              <a:buSzPct val="1000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Ownership and Control and Criminal History Attestations of the transferee (if the transfer is for 5% or more)</a:t>
            </a:r>
            <a:r>
              <a:rPr lang="en-US"/>
              <a:t>. If the transferee is an entity, only individuals owning 5% or more of the transferee are required to submit the attestations.</a:t>
            </a:r>
            <a:endParaRPr/>
          </a:p>
          <a:p>
            <a:pPr marL="457200" lvl="0" indent="0" algn="l" rtl="0">
              <a:lnSpc>
                <a:spcPct val="90000"/>
              </a:lnSpc>
              <a:spcBef>
                <a:spcPts val="0"/>
              </a:spcBef>
              <a:spcAft>
                <a:spcPts val="0"/>
              </a:spcAft>
              <a:buNone/>
            </a:pPr>
            <a:endParaRPr/>
          </a:p>
          <a:p>
            <a:pPr marL="457200" lvl="0" indent="-334327" algn="l" rtl="0">
              <a:lnSpc>
                <a:spcPct val="90000"/>
              </a:lnSpc>
              <a:spcBef>
                <a:spcPts val="0"/>
              </a:spcBef>
              <a:spcAft>
                <a:spcPts val="0"/>
              </a:spcAft>
              <a:buSzPct val="100000"/>
              <a:buChar char="•"/>
            </a:pPr>
            <a:r>
              <a:rPr lang="en-US"/>
              <a:t>You’ll also need to provide contact information and a brief description of the proposed transfer in the form</a:t>
            </a:r>
            <a:endParaRPr/>
          </a:p>
        </p:txBody>
      </p:sp>
      <p:pic>
        <p:nvPicPr>
          <p:cNvPr id="191" name="Google Shape;191;g2f46e24d43b_1_0"/>
          <p:cNvPicPr preferRelativeResize="0"/>
          <p:nvPr/>
        </p:nvPicPr>
        <p:blipFill>
          <a:blip r:embed="rId4">
            <a:alphaModFix/>
          </a:blip>
          <a:stretch>
            <a:fillRect/>
          </a:stretch>
        </p:blipFill>
        <p:spPr>
          <a:xfrm>
            <a:off x="10571925" y="255525"/>
            <a:ext cx="1371900" cy="1371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f46e24d43b_1_5"/>
          <p:cNvSpPr txBox="1">
            <a:spLocks noGrp="1"/>
          </p:cNvSpPr>
          <p:nvPr>
            <p:ph type="title"/>
          </p:nvPr>
        </p:nvSpPr>
        <p:spPr>
          <a:xfrm>
            <a:off x="838200" y="365126"/>
            <a:ext cx="10515600" cy="780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b="1" dirty="0"/>
              <a:t>Restrictions on Transfer</a:t>
            </a:r>
            <a:endParaRPr b="1" dirty="0"/>
          </a:p>
        </p:txBody>
      </p:sp>
      <p:sp>
        <p:nvSpPr>
          <p:cNvPr id="197" name="Google Shape;197;g2f46e24d43b_1_5"/>
          <p:cNvSpPr txBox="1">
            <a:spLocks noGrp="1"/>
          </p:cNvSpPr>
          <p:nvPr>
            <p:ph type="body" idx="1"/>
          </p:nvPr>
        </p:nvSpPr>
        <p:spPr>
          <a:xfrm>
            <a:off x="523463" y="1307530"/>
            <a:ext cx="4869631" cy="30480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sz="1600" dirty="0"/>
              <a:t>The business must be owned at least 65% by verified SEA owners</a:t>
            </a:r>
            <a:endParaRPr sz="1600" dirty="0"/>
          </a:p>
          <a:p>
            <a:pPr marL="457200" lvl="0" indent="-342900" algn="l" rtl="0">
              <a:spcBef>
                <a:spcPts val="0"/>
              </a:spcBef>
              <a:spcAft>
                <a:spcPts val="0"/>
              </a:spcAft>
              <a:buSzPts val="1800"/>
              <a:buChar char="•"/>
            </a:pPr>
            <a:r>
              <a:rPr lang="en-US" sz="1600" dirty="0"/>
              <a:t>The original SEA owner(s) must maintain at least 51% ownership</a:t>
            </a:r>
            <a:endParaRPr sz="1600" dirty="0"/>
          </a:p>
          <a:p>
            <a:pPr marL="457200" lvl="0" indent="-342900" algn="l" rtl="0">
              <a:spcBef>
                <a:spcPts val="0"/>
              </a:spcBef>
              <a:spcAft>
                <a:spcPts val="0"/>
              </a:spcAft>
              <a:buSzPts val="1800"/>
              <a:buChar char="•"/>
            </a:pPr>
            <a:r>
              <a:rPr lang="en-US" sz="1600" dirty="0"/>
              <a:t>No transfers, regardless of the amount, can result in SEA ownership transferring “control” of the business</a:t>
            </a:r>
            <a:endParaRPr sz="1600" dirty="0"/>
          </a:p>
        </p:txBody>
      </p:sp>
      <p:sp>
        <p:nvSpPr>
          <p:cNvPr id="198" name="Google Shape;198;g2f46e24d43b_1_5"/>
          <p:cNvSpPr txBox="1">
            <a:spLocks noGrp="1"/>
          </p:cNvSpPr>
          <p:nvPr>
            <p:ph type="body" idx="2"/>
          </p:nvPr>
        </p:nvSpPr>
        <p:spPr>
          <a:xfrm>
            <a:off x="5938935" y="1307530"/>
            <a:ext cx="4632990" cy="30480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sz="1600" dirty="0"/>
              <a:t>N</a:t>
            </a:r>
            <a:r>
              <a:rPr lang="en-US"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o person may have a 5% or more ownership interest or control in more than:</a:t>
            </a:r>
            <a:endParaRPr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914400" lvl="1" indent="-342900" algn="l" rtl="0">
              <a:spcBef>
                <a:spcPts val="0"/>
              </a:spcBef>
              <a:spcAft>
                <a:spcPts val="0"/>
              </a:spcAft>
              <a:buSzPts val="180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Four dispensaries;</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914400" lvl="1" indent="-342900" algn="l" rtl="0">
              <a:spcBef>
                <a:spcPts val="0"/>
              </a:spcBef>
              <a:spcAft>
                <a:spcPts val="0"/>
              </a:spcAft>
              <a:buSzPts val="180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One grower; and</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914400" lvl="1" indent="-342900" algn="l" rtl="0">
              <a:spcBef>
                <a:spcPts val="0"/>
              </a:spcBef>
              <a:spcAft>
                <a:spcPts val="0"/>
              </a:spcAft>
              <a:buSzPts val="180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One processor</a:t>
            </a:r>
            <a:endParaRPr dirty="0"/>
          </a:p>
          <a:p>
            <a:pPr marL="457200" lvl="0" indent="-342900" algn="l" rtl="0">
              <a:spcBef>
                <a:spcPts val="0"/>
              </a:spcBef>
              <a:spcAft>
                <a:spcPts val="0"/>
              </a:spcAft>
              <a:buSzPts val="1800"/>
              <a:buChar char="•"/>
            </a:pPr>
            <a:r>
              <a:rPr lang="en-US" sz="1600" dirty="0"/>
              <a:t>Individual transferees or individual owners of business transferees must undergo a background check and cannot take </a:t>
            </a:r>
            <a:r>
              <a:rPr lang="en-US"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ownership if they have convictions for crimes of moral turpitude</a:t>
            </a:r>
            <a:r>
              <a:rPr lang="en-US" sz="1600" dirty="0"/>
              <a:t>.</a:t>
            </a:r>
            <a:endParaRPr sz="1600" dirty="0"/>
          </a:p>
          <a:p>
            <a:pPr marL="457200" lvl="0" indent="-342900" algn="l" rtl="0">
              <a:spcBef>
                <a:spcPts val="0"/>
              </a:spcBef>
              <a:spcAft>
                <a:spcPts val="0"/>
              </a:spcAft>
              <a:buSzPts val="1800"/>
              <a:buChar char="•"/>
            </a:pPr>
            <a:r>
              <a:rPr lang="en-US" sz="1600" dirty="0"/>
              <a:t>A proposed transfer may not be completed if the transferee has taxes in arrears</a:t>
            </a:r>
            <a:endParaRPr sz="1600" dirty="0"/>
          </a:p>
        </p:txBody>
      </p:sp>
      <p:pic>
        <p:nvPicPr>
          <p:cNvPr id="199" name="Google Shape;199;g2f46e24d43b_1_5"/>
          <p:cNvPicPr preferRelativeResize="0"/>
          <p:nvPr/>
        </p:nvPicPr>
        <p:blipFill>
          <a:blip r:embed="rId3">
            <a:alphaModFix/>
          </a:blip>
          <a:stretch>
            <a:fillRect/>
          </a:stretch>
        </p:blipFill>
        <p:spPr>
          <a:xfrm>
            <a:off x="10571925" y="255525"/>
            <a:ext cx="1371900" cy="1371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f46e24d43b_1_11"/>
          <p:cNvSpPr txBox="1">
            <a:spLocks noGrp="1"/>
          </p:cNvSpPr>
          <p:nvPr>
            <p:ph type="title"/>
          </p:nvPr>
        </p:nvSpPr>
        <p:spPr>
          <a:xfrm>
            <a:off x="838200" y="365126"/>
            <a:ext cx="10515600" cy="780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b="1" dirty="0"/>
              <a:t>How long does it take?  Are there fees?</a:t>
            </a:r>
            <a:endParaRPr b="1" dirty="0"/>
          </a:p>
        </p:txBody>
      </p:sp>
      <p:sp>
        <p:nvSpPr>
          <p:cNvPr id="205" name="Google Shape;205;g2f46e24d43b_1_11"/>
          <p:cNvSpPr txBox="1">
            <a:spLocks noGrp="1"/>
          </p:cNvSpPr>
          <p:nvPr>
            <p:ph type="body" idx="1"/>
          </p:nvPr>
        </p:nvSpPr>
        <p:spPr>
          <a:xfrm>
            <a:off x="838200" y="1302325"/>
            <a:ext cx="9733800" cy="3060000"/>
          </a:xfrm>
          <a:prstGeom prst="rect">
            <a:avLst/>
          </a:prstGeom>
        </p:spPr>
        <p:txBody>
          <a:bodyPr spcFirstLastPara="1" wrap="square" lIns="91425" tIns="45700" rIns="91425" bIns="45700" anchor="t" anchorCtr="0">
            <a:normAutofit/>
          </a:bodyPr>
          <a:lstStyle/>
          <a:p>
            <a:pPr marL="457200" lvl="0" indent="-349250" algn="l" rtl="0">
              <a:spcBef>
                <a:spcPts val="1000"/>
              </a:spcBef>
              <a:spcAft>
                <a:spcPts val="0"/>
              </a:spcAft>
              <a:buSzPts val="1900"/>
              <a:buChar char="•"/>
            </a:pPr>
            <a:r>
              <a:rPr lang="en-US" sz="1900" dirty="0"/>
              <a:t>Given anticipated volume during the conditional license period, this process could take up to 60 days.  </a:t>
            </a:r>
            <a:endParaRPr sz="1900" dirty="0"/>
          </a:p>
          <a:p>
            <a:pPr marL="457200" lvl="0" indent="-349250" algn="l" rtl="0">
              <a:spcBef>
                <a:spcPts val="1000"/>
              </a:spcBef>
              <a:spcAft>
                <a:spcPts val="0"/>
              </a:spcAft>
              <a:buSzPts val="1900"/>
              <a:buChar char="•"/>
            </a:pPr>
            <a:r>
              <a:rPr lang="en-US" sz="1900" dirty="0"/>
              <a:t>When MCA receives the request, we will conduct an initial review and contact you about any missing information or additional documentation we may need in order to complete the review.  </a:t>
            </a:r>
            <a:endParaRPr sz="1900" dirty="0"/>
          </a:p>
          <a:p>
            <a:pPr marL="457200" lvl="0" indent="-349250" algn="l" rtl="0">
              <a:spcBef>
                <a:spcPts val="1000"/>
              </a:spcBef>
              <a:spcAft>
                <a:spcPts val="0"/>
              </a:spcAft>
              <a:buSzPts val="1900"/>
              <a:buChar char="•"/>
            </a:pPr>
            <a:r>
              <a:rPr lang="en-US" sz="1900" dirty="0"/>
              <a:t>You can help the process move faster by providing us with all requested information and any additional documents you believe may be helpful at the beginning of the process.  </a:t>
            </a:r>
            <a:endParaRPr sz="1900" dirty="0"/>
          </a:p>
          <a:p>
            <a:pPr marL="457200" lvl="0" indent="-349250" algn="l" rtl="0">
              <a:spcBef>
                <a:spcPts val="1000"/>
              </a:spcBef>
              <a:spcAft>
                <a:spcPts val="1000"/>
              </a:spcAft>
              <a:buSzPts val="1900"/>
              <a:buChar char="•"/>
            </a:pPr>
            <a:r>
              <a:rPr lang="en-US" sz="1900" dirty="0"/>
              <a:t>There are no fees for requests submitted during the conditional license period.</a:t>
            </a:r>
            <a:endParaRPr sz="1900" dirty="0"/>
          </a:p>
        </p:txBody>
      </p:sp>
      <p:pic>
        <p:nvPicPr>
          <p:cNvPr id="206" name="Google Shape;206;g2f46e24d43b_1_11"/>
          <p:cNvPicPr preferRelativeResize="0"/>
          <p:nvPr/>
        </p:nvPicPr>
        <p:blipFill>
          <a:blip r:embed="rId3">
            <a:alphaModFix/>
          </a:blip>
          <a:stretch>
            <a:fillRect/>
          </a:stretch>
        </p:blipFill>
        <p:spPr>
          <a:xfrm>
            <a:off x="10571925" y="255525"/>
            <a:ext cx="1371900" cy="1371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f46e24d43b_1_79"/>
          <p:cNvSpPr txBox="1">
            <a:spLocks noGrp="1"/>
          </p:cNvSpPr>
          <p:nvPr>
            <p:ph type="ctrTitle"/>
          </p:nvPr>
        </p:nvSpPr>
        <p:spPr>
          <a:xfrm>
            <a:off x="828676" y="1842799"/>
            <a:ext cx="11095500" cy="1872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Buffer Zone Map </a:t>
            </a:r>
            <a:endParaRPr/>
          </a:p>
        </p:txBody>
      </p:sp>
      <p:pic>
        <p:nvPicPr>
          <p:cNvPr id="213" name="Google Shape;213;g2f46e24d43b_1_79"/>
          <p:cNvPicPr preferRelativeResize="0"/>
          <p:nvPr/>
        </p:nvPicPr>
        <p:blipFill>
          <a:blip r:embed="rId3">
            <a:alphaModFix/>
          </a:blip>
          <a:stretch>
            <a:fillRect/>
          </a:stretch>
        </p:blipFill>
        <p:spPr>
          <a:xfrm>
            <a:off x="7424775" y="628625"/>
            <a:ext cx="1371900" cy="1371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f424eaa201_0_0"/>
          <p:cNvSpPr txBox="1">
            <a:spLocks noGrp="1"/>
          </p:cNvSpPr>
          <p:nvPr>
            <p:ph type="title"/>
          </p:nvPr>
        </p:nvSpPr>
        <p:spPr>
          <a:xfrm>
            <a:off x="838200" y="365126"/>
            <a:ext cx="10515600" cy="780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b="1" dirty="0"/>
              <a:t>Buffer Zone Map — Overview</a:t>
            </a:r>
            <a:endParaRPr b="1" dirty="0"/>
          </a:p>
        </p:txBody>
      </p:sp>
      <p:sp>
        <p:nvSpPr>
          <p:cNvPr id="219" name="Google Shape;219;g2f424eaa201_0_0"/>
          <p:cNvSpPr txBox="1">
            <a:spLocks noGrp="1"/>
          </p:cNvSpPr>
          <p:nvPr>
            <p:ph type="body" idx="1"/>
          </p:nvPr>
        </p:nvSpPr>
        <p:spPr>
          <a:xfrm>
            <a:off x="838200" y="1302327"/>
            <a:ext cx="10515600" cy="3060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u="sng" dirty="0">
                <a:solidFill>
                  <a:schemeClr val="hlink"/>
                </a:solidFill>
                <a:hlinkClick r:id="rId3"/>
              </a:rPr>
              <a:t>Chapter 244 (2024)</a:t>
            </a:r>
            <a:r>
              <a:rPr lang="en-US" dirty="0"/>
              <a:t> set statutory guardrails for licensee locations and allows political subdivisions, also known as counties or municipalities, to establish reasonable zoning requirements for cannabis businesses.</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While the MCA’s only zoning requirement is that the business complies with local zoning, the following is an example of rules set in statute:</a:t>
            </a:r>
            <a:endParaRPr dirty="0"/>
          </a:p>
          <a:p>
            <a:pPr marL="457200" lvl="0" indent="-342900" algn="l" rtl="0">
              <a:spcBef>
                <a:spcPts val="1000"/>
              </a:spcBef>
              <a:spcAft>
                <a:spcPts val="0"/>
              </a:spcAft>
              <a:buSzPts val="1800"/>
              <a:buChar char="●"/>
            </a:pPr>
            <a:r>
              <a:rPr lang="en-US" dirty="0"/>
              <a:t>Dispensaries are prohibited from:</a:t>
            </a:r>
            <a:endParaRPr dirty="0"/>
          </a:p>
          <a:p>
            <a:pPr marL="914400" lvl="1" indent="-342900" algn="l" rtl="0">
              <a:spcBef>
                <a:spcPts val="0"/>
              </a:spcBef>
              <a:spcAft>
                <a:spcPts val="0"/>
              </a:spcAft>
              <a:buSzPts val="1800"/>
              <a:buChar char="○"/>
            </a:pPr>
            <a:r>
              <a:rPr lang="en-US" dirty="0"/>
              <a:t>Locating within 500 feet of a primary or secondary school, or childcare center; playgrounds, recreational facilities, libraries, public parks, or places of worship; and</a:t>
            </a:r>
            <a:endParaRPr dirty="0"/>
          </a:p>
          <a:p>
            <a:pPr marL="914400" lvl="1" indent="-342900" algn="l" rtl="0">
              <a:spcBef>
                <a:spcPts val="0"/>
              </a:spcBef>
              <a:spcAft>
                <a:spcPts val="0"/>
              </a:spcAft>
              <a:buSzPts val="1800"/>
              <a:buChar char="○"/>
            </a:pPr>
            <a:r>
              <a:rPr lang="en-US" dirty="0"/>
              <a:t>Locating within 1,000 feet of another dispensary.</a:t>
            </a:r>
            <a:endParaRPr dirty="0"/>
          </a:p>
          <a:p>
            <a:pPr marL="0" lvl="0" indent="0" algn="l" rtl="0">
              <a:spcBef>
                <a:spcPts val="1000"/>
              </a:spcBef>
              <a:spcAft>
                <a:spcPts val="0"/>
              </a:spcAft>
              <a:buNone/>
            </a:pPr>
            <a:endParaRPr dirty="0"/>
          </a:p>
        </p:txBody>
      </p:sp>
      <p:pic>
        <p:nvPicPr>
          <p:cNvPr id="220" name="Google Shape;220;g2f424eaa201_0_0"/>
          <p:cNvPicPr preferRelativeResize="0"/>
          <p:nvPr/>
        </p:nvPicPr>
        <p:blipFill>
          <a:blip r:embed="rId4">
            <a:alphaModFix/>
          </a:blip>
          <a:stretch>
            <a:fillRect/>
          </a:stretch>
        </p:blipFill>
        <p:spPr>
          <a:xfrm>
            <a:off x="10571925" y="255525"/>
            <a:ext cx="1371900" cy="1371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f424eaa201_0_5"/>
          <p:cNvSpPr txBox="1">
            <a:spLocks noGrp="1"/>
          </p:cNvSpPr>
          <p:nvPr>
            <p:ph type="title"/>
          </p:nvPr>
        </p:nvSpPr>
        <p:spPr>
          <a:xfrm>
            <a:off x="838200" y="365126"/>
            <a:ext cx="10515600" cy="780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b="1" dirty="0"/>
              <a:t>Buffer Zone Map — Local Zoning Authority</a:t>
            </a:r>
            <a:endParaRPr b="1" dirty="0"/>
          </a:p>
        </p:txBody>
      </p:sp>
      <p:sp>
        <p:nvSpPr>
          <p:cNvPr id="226" name="Google Shape;226;g2f424eaa201_0_5"/>
          <p:cNvSpPr txBox="1">
            <a:spLocks noGrp="1"/>
          </p:cNvSpPr>
          <p:nvPr>
            <p:ph type="body" idx="1"/>
          </p:nvPr>
        </p:nvSpPr>
        <p:spPr>
          <a:xfrm>
            <a:off x="838200" y="1474552"/>
            <a:ext cx="10515600" cy="3060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Based on the provisions outlined in Chapter 244, the MCA </a:t>
            </a:r>
            <a:r>
              <a:rPr lang="en-US" u="sng">
                <a:solidFill>
                  <a:schemeClr val="hlink"/>
                </a:solidFill>
                <a:hlinkClick r:id="rId3"/>
              </a:rPr>
              <a:t>made an </a:t>
            </a:r>
            <a:r>
              <a:rPr lang="en-US" b="1" i="1" u="sng">
                <a:solidFill>
                  <a:schemeClr val="hlink"/>
                </a:solidFill>
                <a:hlinkClick r:id="rId3"/>
              </a:rPr>
              <a:t>educational</a:t>
            </a:r>
            <a:r>
              <a:rPr lang="en-US" u="sng">
                <a:solidFill>
                  <a:schemeClr val="hlink"/>
                </a:solidFill>
                <a:hlinkClick r:id="rId3"/>
              </a:rPr>
              <a:t> tool</a:t>
            </a:r>
            <a:r>
              <a:rPr lang="en-US"/>
              <a:t> to help you envision what </a:t>
            </a:r>
            <a:r>
              <a:rPr lang="en-US" b="1" i="1"/>
              <a:t>may</a:t>
            </a:r>
            <a:r>
              <a:rPr lang="en-US"/>
              <a:t> be permissible, but ultimate permissibility of a site and approval is determined by the local planning and zoning authority. Local planning and zoning authorities may also make changes to the buffer zone requirements in State law, such as:</a:t>
            </a:r>
            <a:endParaRPr/>
          </a:p>
          <a:p>
            <a:pPr marL="457200" lvl="0" indent="-342900" algn="l" rtl="0">
              <a:spcBef>
                <a:spcPts val="1000"/>
              </a:spcBef>
              <a:spcAft>
                <a:spcPts val="0"/>
              </a:spcAft>
              <a:buSzPts val="1800"/>
              <a:buChar char="•"/>
            </a:pPr>
            <a:r>
              <a:rPr lang="en-US"/>
              <a:t>A political subdivision may:</a:t>
            </a:r>
            <a:endParaRPr/>
          </a:p>
          <a:p>
            <a:pPr marL="914400" lvl="1" indent="-342900" algn="l" rtl="0">
              <a:spcBef>
                <a:spcPts val="0"/>
              </a:spcBef>
              <a:spcAft>
                <a:spcPts val="0"/>
              </a:spcAft>
              <a:buSzPts val="1800"/>
              <a:buChar char="•"/>
            </a:pPr>
            <a:r>
              <a:rPr lang="en-US"/>
              <a:t>By ordinance, establish a distance limitation for dispensaries of up to 100 feet from an area zoned for residential use; or </a:t>
            </a:r>
            <a:endParaRPr/>
          </a:p>
          <a:p>
            <a:pPr marL="914400" lvl="1" indent="-342900" algn="l" rtl="0">
              <a:spcBef>
                <a:spcPts val="0"/>
              </a:spcBef>
              <a:spcAft>
                <a:spcPts val="0"/>
              </a:spcAft>
              <a:buSzPts val="1800"/>
              <a:buChar char="•"/>
            </a:pPr>
            <a:r>
              <a:rPr lang="en-US"/>
              <a:t>Apply to dispensaries the distance limitation for licensed alcoholic beverage retailers from an area zoned for residential use.</a:t>
            </a:r>
            <a:endParaRPr/>
          </a:p>
        </p:txBody>
      </p:sp>
      <p:pic>
        <p:nvPicPr>
          <p:cNvPr id="227" name="Google Shape;227;g2f424eaa201_0_5"/>
          <p:cNvPicPr preferRelativeResize="0"/>
          <p:nvPr/>
        </p:nvPicPr>
        <p:blipFill>
          <a:blip r:embed="rId4">
            <a:alphaModFix/>
          </a:blip>
          <a:stretch>
            <a:fillRect/>
          </a:stretch>
        </p:blipFill>
        <p:spPr>
          <a:xfrm>
            <a:off x="10571925" y="255525"/>
            <a:ext cx="1371900" cy="1371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g2f424eaa201_0_10"/>
          <p:cNvPicPr preferRelativeResize="0"/>
          <p:nvPr/>
        </p:nvPicPr>
        <p:blipFill>
          <a:blip r:embed="rId3">
            <a:alphaModFix/>
          </a:blip>
          <a:stretch>
            <a:fillRect/>
          </a:stretch>
        </p:blipFill>
        <p:spPr>
          <a:xfrm>
            <a:off x="0" y="0"/>
            <a:ext cx="12192001" cy="68579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g2f424eaa201_0_16"/>
          <p:cNvPicPr preferRelativeResize="0"/>
          <p:nvPr/>
        </p:nvPicPr>
        <p:blipFill>
          <a:blip r:embed="rId3">
            <a:alphaModFix/>
          </a:blip>
          <a:stretch>
            <a:fillRect/>
          </a:stretch>
        </p:blipFill>
        <p:spPr>
          <a:xfrm>
            <a:off x="22525" y="0"/>
            <a:ext cx="12146951" cy="54934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g2f424eaa201_0_23"/>
          <p:cNvPicPr preferRelativeResize="0"/>
          <p:nvPr/>
        </p:nvPicPr>
        <p:blipFill>
          <a:blip r:embed="rId3">
            <a:alphaModFix/>
          </a:blip>
          <a:stretch>
            <a:fillRect/>
          </a:stretch>
        </p:blipFill>
        <p:spPr>
          <a:xfrm>
            <a:off x="0" y="0"/>
            <a:ext cx="12192000" cy="3309875"/>
          </a:xfrm>
          <a:prstGeom prst="rect">
            <a:avLst/>
          </a:prstGeom>
          <a:noFill/>
          <a:ln>
            <a:noFill/>
          </a:ln>
        </p:spPr>
      </p:pic>
      <p:pic>
        <p:nvPicPr>
          <p:cNvPr id="243" name="Google Shape;243;g2f424eaa201_0_23"/>
          <p:cNvPicPr preferRelativeResize="0"/>
          <p:nvPr/>
        </p:nvPicPr>
        <p:blipFill>
          <a:blip r:embed="rId4">
            <a:alphaModFix/>
          </a:blip>
          <a:stretch>
            <a:fillRect/>
          </a:stretch>
        </p:blipFill>
        <p:spPr>
          <a:xfrm>
            <a:off x="0" y="3471600"/>
            <a:ext cx="12192000" cy="3359316"/>
          </a:xfrm>
          <a:prstGeom prst="rect">
            <a:avLst/>
          </a:prstGeom>
          <a:noFill/>
          <a:ln>
            <a:noFill/>
          </a:ln>
        </p:spPr>
      </p:pic>
      <p:sp>
        <p:nvSpPr>
          <p:cNvPr id="244" name="Google Shape;244;g2f424eaa201_0_23"/>
          <p:cNvSpPr/>
          <p:nvPr/>
        </p:nvSpPr>
        <p:spPr>
          <a:xfrm>
            <a:off x="1486575" y="341825"/>
            <a:ext cx="647100" cy="3558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a:effectLst>
            <a:outerShdw blurRad="57150" dist="19050" dir="5400000" algn="bl" rotWithShape="0">
              <a:schemeClr val="dk1">
                <a:alpha val="50000"/>
              </a:schemeClr>
            </a:outerShdw>
            <a:reflection endPos="30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5" name="Google Shape;245;g2f424eaa201_0_23"/>
          <p:cNvSpPr/>
          <p:nvPr/>
        </p:nvSpPr>
        <p:spPr>
          <a:xfrm>
            <a:off x="1486575" y="3931325"/>
            <a:ext cx="647100" cy="3558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a:effectLst>
            <a:outerShdw blurRad="57150" dist="19050" dir="5400000" algn="bl" rotWithShape="0">
              <a:schemeClr val="dk1">
                <a:alpha val="50000"/>
              </a:schemeClr>
            </a:outerShdw>
            <a:reflection endPos="30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2f46e24d43b_1_157"/>
          <p:cNvSpPr txBox="1">
            <a:spLocks noGrp="1"/>
          </p:cNvSpPr>
          <p:nvPr>
            <p:ph type="title"/>
          </p:nvPr>
        </p:nvSpPr>
        <p:spPr>
          <a:xfrm>
            <a:off x="838200" y="365126"/>
            <a:ext cx="10515600" cy="780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b="1" dirty="0"/>
              <a:t>MCA and OSE Staff on Webinar </a:t>
            </a:r>
            <a:endParaRPr b="1" dirty="0"/>
          </a:p>
        </p:txBody>
      </p:sp>
      <p:sp>
        <p:nvSpPr>
          <p:cNvPr id="65" name="Google Shape;65;g2f46e24d43b_1_157"/>
          <p:cNvSpPr txBox="1">
            <a:spLocks noGrp="1"/>
          </p:cNvSpPr>
          <p:nvPr>
            <p:ph type="body" idx="1"/>
          </p:nvPr>
        </p:nvSpPr>
        <p:spPr>
          <a:xfrm>
            <a:off x="838200" y="1302325"/>
            <a:ext cx="5224500" cy="30600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0" lvl="0" indent="0" algn="ctr" rtl="0">
              <a:spcBef>
                <a:spcPts val="1000"/>
              </a:spcBef>
              <a:spcAft>
                <a:spcPts val="0"/>
              </a:spcAft>
              <a:buNone/>
            </a:pPr>
            <a:r>
              <a:rPr lang="en-US" b="1" u="sng"/>
              <a:t>Maryland Cannabis Administration (MCA)</a:t>
            </a:r>
            <a:endParaRPr b="1" u="sng"/>
          </a:p>
          <a:p>
            <a:pPr marL="0" lvl="0" indent="0" algn="l" rtl="0">
              <a:spcBef>
                <a:spcPts val="1000"/>
              </a:spcBef>
              <a:spcAft>
                <a:spcPts val="0"/>
              </a:spcAft>
              <a:buNone/>
            </a:pPr>
            <a:r>
              <a:rPr lang="en-US"/>
              <a:t>Will Tilburg, Director</a:t>
            </a:r>
            <a:endParaRPr/>
          </a:p>
          <a:p>
            <a:pPr marL="0" lvl="0" indent="0" algn="l" rtl="0">
              <a:spcBef>
                <a:spcPts val="1000"/>
              </a:spcBef>
              <a:spcAft>
                <a:spcPts val="0"/>
              </a:spcAft>
              <a:buNone/>
            </a:pPr>
            <a:r>
              <a:rPr lang="en-US"/>
              <a:t>Anthony Grover, Chief, Office of Compliance and Regulation (OCR)</a:t>
            </a:r>
            <a:endParaRPr/>
          </a:p>
          <a:p>
            <a:pPr marL="0" lvl="0" indent="0" algn="l" rtl="0">
              <a:spcBef>
                <a:spcPts val="1000"/>
              </a:spcBef>
              <a:spcAft>
                <a:spcPts val="0"/>
              </a:spcAft>
              <a:buNone/>
            </a:pPr>
            <a:r>
              <a:rPr lang="en-US"/>
              <a:t>Lori Dodson, Senior Advisor </a:t>
            </a:r>
            <a:endParaRPr/>
          </a:p>
          <a:p>
            <a:pPr marL="0" lvl="0" indent="0" algn="l" rtl="0">
              <a:spcBef>
                <a:spcPts val="1000"/>
              </a:spcBef>
              <a:spcAft>
                <a:spcPts val="0"/>
              </a:spcAft>
              <a:buNone/>
            </a:pPr>
            <a:r>
              <a:rPr lang="en-US"/>
              <a:t>Lauren Boyce, Regulatory and Compliance Specialist</a:t>
            </a:r>
            <a:endParaRPr/>
          </a:p>
          <a:p>
            <a:pPr marL="0" lvl="0" indent="0" algn="l" rtl="0">
              <a:spcBef>
                <a:spcPts val="1000"/>
              </a:spcBef>
              <a:spcAft>
                <a:spcPts val="0"/>
              </a:spcAft>
              <a:buNone/>
            </a:pPr>
            <a:r>
              <a:rPr lang="en-US"/>
              <a:t>Andrew Garrison, Chief, Office of Policy and Government Affairs</a:t>
            </a:r>
            <a:endParaRPr/>
          </a:p>
          <a:p>
            <a:pPr marL="0" lvl="0" indent="0" algn="l" rtl="0">
              <a:spcBef>
                <a:spcPts val="1000"/>
              </a:spcBef>
              <a:spcAft>
                <a:spcPts val="0"/>
              </a:spcAft>
              <a:buNone/>
            </a:pPr>
            <a:r>
              <a:rPr lang="en-US"/>
              <a:t>Alison Butler, Chief, Division of Policy Implementation</a:t>
            </a:r>
            <a:endParaRPr/>
          </a:p>
          <a:p>
            <a:pPr marL="0" lvl="0" indent="0" algn="l" rtl="0">
              <a:spcBef>
                <a:spcPts val="1000"/>
              </a:spcBef>
              <a:spcAft>
                <a:spcPts val="0"/>
              </a:spcAft>
              <a:buNone/>
            </a:pPr>
            <a:r>
              <a:rPr lang="en-US"/>
              <a:t>Tim Dupree, Chief, Division of Stakeholder Engagement</a:t>
            </a:r>
            <a:endParaRPr/>
          </a:p>
          <a:p>
            <a:pPr marL="0" lvl="0" indent="0" algn="l" rtl="0">
              <a:spcBef>
                <a:spcPts val="1000"/>
              </a:spcBef>
              <a:spcAft>
                <a:spcPts val="0"/>
              </a:spcAft>
              <a:buNone/>
            </a:pPr>
            <a:r>
              <a:rPr lang="en-US"/>
              <a:t>Morgan Smith, Senior Policy Analyst </a:t>
            </a:r>
            <a:endParaRPr/>
          </a:p>
        </p:txBody>
      </p:sp>
      <p:sp>
        <p:nvSpPr>
          <p:cNvPr id="66" name="Google Shape;66;g2f46e24d43b_1_157"/>
          <p:cNvSpPr txBox="1">
            <a:spLocks noGrp="1"/>
          </p:cNvSpPr>
          <p:nvPr>
            <p:ph type="body" idx="1"/>
          </p:nvPr>
        </p:nvSpPr>
        <p:spPr>
          <a:xfrm>
            <a:off x="6129300" y="1302325"/>
            <a:ext cx="5224500" cy="30600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spcBef>
                <a:spcPts val="1000"/>
              </a:spcBef>
              <a:spcAft>
                <a:spcPts val="0"/>
              </a:spcAft>
              <a:buNone/>
            </a:pPr>
            <a:r>
              <a:rPr lang="en-US" b="1" u="sng"/>
              <a:t>Maryland Office of Social Equity (OSE)</a:t>
            </a:r>
            <a:endParaRPr b="1" u="sng"/>
          </a:p>
          <a:p>
            <a:pPr marL="0" lvl="0" indent="0" algn="l" rtl="0">
              <a:spcBef>
                <a:spcPts val="1000"/>
              </a:spcBef>
              <a:spcAft>
                <a:spcPts val="0"/>
              </a:spcAft>
              <a:buNone/>
            </a:pPr>
            <a:r>
              <a:rPr lang="en-US"/>
              <a:t>Audrey Johnson, Executive Director </a:t>
            </a:r>
            <a:endParaRPr/>
          </a:p>
          <a:p>
            <a:pPr marL="0" lvl="0" indent="0" algn="l" rtl="0">
              <a:spcBef>
                <a:spcPts val="1000"/>
              </a:spcBef>
              <a:spcAft>
                <a:spcPts val="0"/>
              </a:spcAft>
              <a:buNone/>
            </a:pPr>
            <a:r>
              <a:rPr lang="en-US"/>
              <a:t>Courtney Davis, Deputy Director </a:t>
            </a:r>
            <a:endParaRPr/>
          </a:p>
          <a:p>
            <a:pPr marL="0" lvl="0" indent="0" algn="l" rtl="0">
              <a:spcBef>
                <a:spcPts val="1000"/>
              </a:spcBef>
              <a:spcAft>
                <a:spcPts val="0"/>
              </a:spcAft>
              <a:buNone/>
            </a:pPr>
            <a:r>
              <a:rPr lang="en-US"/>
              <a:t>Rahsaan Peak, Senior Advisor</a:t>
            </a:r>
            <a:endParaRPr/>
          </a:p>
          <a:p>
            <a:pPr marL="0" lvl="0" indent="0" algn="l" rtl="0">
              <a:spcBef>
                <a:spcPts val="1000"/>
              </a:spcBef>
              <a:spcAft>
                <a:spcPts val="0"/>
              </a:spcAft>
              <a:buNone/>
            </a:pPr>
            <a:r>
              <a:rPr lang="en-US"/>
              <a:t>Anushree Goel, Economic Opportunity Officer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2f424eaa201_0_32"/>
          <p:cNvPicPr preferRelativeResize="0"/>
          <p:nvPr/>
        </p:nvPicPr>
        <p:blipFill>
          <a:blip r:embed="rId3">
            <a:alphaModFix/>
          </a:blip>
          <a:stretch>
            <a:fillRect/>
          </a:stretch>
        </p:blipFill>
        <p:spPr>
          <a:xfrm>
            <a:off x="0" y="0"/>
            <a:ext cx="12192001" cy="5760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f46e24d43b_1_89"/>
          <p:cNvSpPr txBox="1">
            <a:spLocks noGrp="1"/>
          </p:cNvSpPr>
          <p:nvPr>
            <p:ph type="ctrTitle"/>
          </p:nvPr>
        </p:nvSpPr>
        <p:spPr>
          <a:xfrm>
            <a:off x="828676" y="1842799"/>
            <a:ext cx="11095500" cy="1872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Adequate Capitalization </a:t>
            </a:r>
            <a:endParaRPr dirty="0"/>
          </a:p>
        </p:txBody>
      </p:sp>
      <p:pic>
        <p:nvPicPr>
          <p:cNvPr id="257" name="Google Shape;257;g2f46e24d43b_1_89"/>
          <p:cNvPicPr preferRelativeResize="0"/>
          <p:nvPr/>
        </p:nvPicPr>
        <p:blipFill>
          <a:blip r:embed="rId3">
            <a:alphaModFix/>
          </a:blip>
          <a:stretch>
            <a:fillRect/>
          </a:stretch>
        </p:blipFill>
        <p:spPr>
          <a:xfrm>
            <a:off x="7424775" y="628625"/>
            <a:ext cx="1371900" cy="1371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f2e1b3b929_0_20"/>
          <p:cNvSpPr txBox="1">
            <a:spLocks noGrp="1"/>
          </p:cNvSpPr>
          <p:nvPr>
            <p:ph type="body" idx="1"/>
          </p:nvPr>
        </p:nvSpPr>
        <p:spPr>
          <a:xfrm>
            <a:off x="838200" y="1443252"/>
            <a:ext cx="10515600" cy="3060000"/>
          </a:xfrm>
          <a:prstGeom prst="rect">
            <a:avLst/>
          </a:prstGeom>
          <a:noFill/>
          <a:ln>
            <a:noFill/>
          </a:ln>
        </p:spPr>
        <p:txBody>
          <a:bodyPr spcFirstLastPara="1" wrap="square" lIns="91425" tIns="45700" rIns="91425" bIns="45700" anchor="t" anchorCtr="0">
            <a:normAutofit/>
          </a:bodyPr>
          <a:lstStyle/>
          <a:p>
            <a:pPr marL="228600" lvl="0" indent="-114300" algn="l" rtl="0">
              <a:spcBef>
                <a:spcPts val="0"/>
              </a:spcBef>
              <a:spcAft>
                <a:spcPts val="0"/>
              </a:spcAft>
              <a:buClr>
                <a:schemeClr val="dk1"/>
              </a:buClr>
              <a:buSzPts val="1100"/>
              <a:buNone/>
            </a:pPr>
            <a:r>
              <a:rPr lang="en-US" dirty="0"/>
              <a:t>Within </a:t>
            </a:r>
            <a:r>
              <a:rPr lang="en-US" b="1" dirty="0"/>
              <a:t>six months</a:t>
            </a:r>
            <a:r>
              <a:rPr lang="en-US" dirty="0"/>
              <a:t> of obtaining a conditional license, a selected Applicant must demonstrate it has access to capital sufficient to carry out the activities required by this license category and type. </a:t>
            </a:r>
            <a:endParaRPr dirty="0"/>
          </a:p>
          <a:p>
            <a:pPr marL="228600" lvl="0" indent="-114300" algn="l" rtl="0">
              <a:spcBef>
                <a:spcPts val="0"/>
              </a:spcBef>
              <a:spcAft>
                <a:spcPts val="0"/>
              </a:spcAft>
              <a:buClr>
                <a:schemeClr val="dk1"/>
              </a:buClr>
              <a:buSzPts val="1100"/>
              <a:buNone/>
            </a:pPr>
            <a:endParaRPr dirty="0"/>
          </a:p>
          <a:p>
            <a:pPr marL="228600" lvl="0" indent="-114300" algn="l" rtl="0">
              <a:spcBef>
                <a:spcPts val="0"/>
              </a:spcBef>
              <a:spcAft>
                <a:spcPts val="0"/>
              </a:spcAft>
              <a:buClr>
                <a:schemeClr val="dk1"/>
              </a:buClr>
              <a:buSzPts val="1100"/>
              <a:buNone/>
            </a:pPr>
            <a:r>
              <a:rPr lang="en-US" dirty="0"/>
              <a:t>All applicants must demonstrate adequate capitalization as part of their supplemental application on Maryland OneStop. Please upload documentation of sources of capitalization in this application. </a:t>
            </a:r>
            <a:endParaRPr dirty="0"/>
          </a:p>
          <a:p>
            <a:pPr marL="228600" lvl="0" indent="-114300" algn="l" rtl="0">
              <a:spcBef>
                <a:spcPts val="0"/>
              </a:spcBef>
              <a:spcAft>
                <a:spcPts val="0"/>
              </a:spcAft>
              <a:buClr>
                <a:schemeClr val="dk1"/>
              </a:buClr>
              <a:buSzPts val="1100"/>
              <a:buNone/>
            </a:pPr>
            <a:endParaRPr dirty="0"/>
          </a:p>
          <a:p>
            <a:pPr marL="228600" lvl="0" indent="-114300" algn="l" rtl="0">
              <a:spcBef>
                <a:spcPts val="0"/>
              </a:spcBef>
              <a:spcAft>
                <a:spcPts val="0"/>
              </a:spcAft>
              <a:buClr>
                <a:schemeClr val="dk1"/>
              </a:buClr>
              <a:buSzPts val="1100"/>
              <a:buFont typeface="Arial"/>
              <a:buNone/>
            </a:pPr>
            <a:r>
              <a:rPr lang="en-US" dirty="0"/>
              <a:t>Any source of capital must be in the name of the applicant entity or an owner/investor of the applicant entity. </a:t>
            </a:r>
            <a:endParaRPr dirty="0"/>
          </a:p>
          <a:p>
            <a:pPr marL="228600" lvl="0" indent="-114300" algn="l" rtl="0">
              <a:lnSpc>
                <a:spcPct val="90000"/>
              </a:lnSpc>
              <a:spcBef>
                <a:spcPts val="0"/>
              </a:spcBef>
              <a:spcAft>
                <a:spcPts val="0"/>
              </a:spcAft>
              <a:buClr>
                <a:schemeClr val="dk1"/>
              </a:buClr>
              <a:buSzPts val="1800"/>
              <a:buNone/>
            </a:pPr>
            <a:endParaRPr dirty="0"/>
          </a:p>
        </p:txBody>
      </p:sp>
      <p:sp>
        <p:nvSpPr>
          <p:cNvPr id="263" name="Google Shape;263;g2f2e1b3b929_0_20"/>
          <p:cNvSpPr txBox="1">
            <a:spLocks noGrp="1"/>
          </p:cNvSpPr>
          <p:nvPr>
            <p:ph type="title"/>
          </p:nvPr>
        </p:nvSpPr>
        <p:spPr>
          <a:xfrm>
            <a:off x="838200" y="365126"/>
            <a:ext cx="10515600" cy="78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40E3E"/>
              </a:buClr>
              <a:buSzPts val="2400"/>
              <a:buFont typeface="Calibri"/>
              <a:buNone/>
            </a:pPr>
            <a:r>
              <a:rPr lang="en-US" b="1" dirty="0"/>
              <a:t>Adequate Capitalization Requirements</a:t>
            </a:r>
            <a:endParaRPr b="1" dirty="0"/>
          </a:p>
        </p:txBody>
      </p:sp>
      <p:pic>
        <p:nvPicPr>
          <p:cNvPr id="264" name="Google Shape;264;g2f2e1b3b929_0_20"/>
          <p:cNvPicPr preferRelativeResize="0"/>
          <p:nvPr/>
        </p:nvPicPr>
        <p:blipFill>
          <a:blip r:embed="rId3">
            <a:alphaModFix/>
          </a:blip>
          <a:stretch>
            <a:fillRect/>
          </a:stretch>
        </p:blipFill>
        <p:spPr>
          <a:xfrm>
            <a:off x="10571925" y="255525"/>
            <a:ext cx="1371900" cy="1371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f2e1b3b929_0_25"/>
          <p:cNvSpPr txBox="1">
            <a:spLocks noGrp="1"/>
          </p:cNvSpPr>
          <p:nvPr>
            <p:ph type="title"/>
          </p:nvPr>
        </p:nvSpPr>
        <p:spPr>
          <a:xfrm>
            <a:off x="838200" y="365126"/>
            <a:ext cx="10515600" cy="78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40E3E"/>
              </a:buClr>
              <a:buSzPts val="2400"/>
              <a:buFont typeface="Calibri"/>
              <a:buNone/>
            </a:pPr>
            <a:r>
              <a:rPr lang="en-US" b="1" dirty="0"/>
              <a:t>Adequate Capitalization Requirements - Examples</a:t>
            </a:r>
            <a:endParaRPr b="1" dirty="0"/>
          </a:p>
        </p:txBody>
      </p:sp>
      <p:sp>
        <p:nvSpPr>
          <p:cNvPr id="270" name="Google Shape;270;g2f2e1b3b929_0_25"/>
          <p:cNvSpPr txBox="1">
            <a:spLocks noGrp="1"/>
          </p:cNvSpPr>
          <p:nvPr>
            <p:ph type="body" idx="1"/>
          </p:nvPr>
        </p:nvSpPr>
        <p:spPr>
          <a:xfrm>
            <a:off x="838200" y="821525"/>
            <a:ext cx="9733725" cy="5197200"/>
          </a:xfrm>
          <a:prstGeom prst="rect">
            <a:avLst/>
          </a:prstGeom>
          <a:noFill/>
          <a:ln>
            <a:noFill/>
          </a:ln>
        </p:spPr>
        <p:txBody>
          <a:bodyPr spcFirstLastPara="1" wrap="square" lIns="91425" tIns="45700" rIns="91425" bIns="45700" anchor="t" anchorCtr="0">
            <a:normAutofit/>
          </a:bodyPr>
          <a:lstStyle/>
          <a:p>
            <a:pPr marL="228600" lvl="0" indent="-114300" algn="l" rtl="0">
              <a:spcBef>
                <a:spcPts val="0"/>
              </a:spcBef>
              <a:spcAft>
                <a:spcPts val="0"/>
              </a:spcAft>
              <a:buClr>
                <a:schemeClr val="dk1"/>
              </a:buClr>
              <a:buSzPts val="1100"/>
              <a:buNone/>
            </a:pPr>
            <a:r>
              <a:rPr lang="en-US" dirty="0"/>
              <a:t>Examples of documentation of capitalization include the following: </a:t>
            </a:r>
            <a:endParaRPr dirty="0"/>
          </a:p>
          <a:p>
            <a:pPr marL="228600" lvl="0" indent="-114300" algn="l" rtl="0">
              <a:spcBef>
                <a:spcPts val="0"/>
              </a:spcBef>
              <a:spcAft>
                <a:spcPts val="0"/>
              </a:spcAft>
              <a:buClr>
                <a:schemeClr val="dk1"/>
              </a:buClr>
              <a:buSzPts val="1100"/>
              <a:buNone/>
            </a:pPr>
            <a:r>
              <a:rPr lang="en-US" dirty="0"/>
              <a:t>(1) An independent financial statement; </a:t>
            </a:r>
            <a:endParaRPr dirty="0"/>
          </a:p>
          <a:p>
            <a:pPr marL="228600" lvl="0" indent="-114300" algn="l" rtl="0">
              <a:spcBef>
                <a:spcPts val="0"/>
              </a:spcBef>
              <a:spcAft>
                <a:spcPts val="0"/>
              </a:spcAft>
              <a:buClr>
                <a:schemeClr val="dk1"/>
              </a:buClr>
              <a:buSzPts val="1100"/>
              <a:buNone/>
            </a:pPr>
            <a:r>
              <a:rPr lang="en-US" dirty="0"/>
              <a:t>(2) Credit history; </a:t>
            </a:r>
            <a:endParaRPr dirty="0"/>
          </a:p>
          <a:p>
            <a:pPr marL="228600" lvl="0" indent="-114300" algn="l" rtl="0">
              <a:spcBef>
                <a:spcPts val="0"/>
              </a:spcBef>
              <a:spcAft>
                <a:spcPts val="0"/>
              </a:spcAft>
              <a:buClr>
                <a:schemeClr val="dk1"/>
              </a:buClr>
              <a:buSzPts val="1100"/>
              <a:buNone/>
            </a:pPr>
            <a:r>
              <a:rPr lang="en-US" dirty="0"/>
              <a:t>(3) Lines of credit; </a:t>
            </a:r>
            <a:endParaRPr dirty="0"/>
          </a:p>
          <a:p>
            <a:pPr marL="228600" lvl="0" indent="-114300" algn="l" rtl="0">
              <a:spcBef>
                <a:spcPts val="0"/>
              </a:spcBef>
              <a:spcAft>
                <a:spcPts val="0"/>
              </a:spcAft>
              <a:buClr>
                <a:schemeClr val="dk1"/>
              </a:buClr>
              <a:buSzPts val="1100"/>
              <a:buNone/>
            </a:pPr>
            <a:r>
              <a:rPr lang="en-US" dirty="0"/>
              <a:t>(4) Promissory notes; </a:t>
            </a:r>
            <a:endParaRPr dirty="0"/>
          </a:p>
          <a:p>
            <a:pPr marL="228600" lvl="0" indent="-114300" algn="l" rtl="0">
              <a:spcBef>
                <a:spcPts val="0"/>
              </a:spcBef>
              <a:spcAft>
                <a:spcPts val="0"/>
              </a:spcAft>
              <a:buClr>
                <a:schemeClr val="dk1"/>
              </a:buClr>
              <a:buSzPts val="1100"/>
              <a:buNone/>
            </a:pPr>
            <a:r>
              <a:rPr lang="en-US" dirty="0"/>
              <a:t>(5) Deeds, appraisals, and equity in real estate; </a:t>
            </a:r>
            <a:endParaRPr dirty="0"/>
          </a:p>
          <a:p>
            <a:pPr marL="228600" lvl="0" indent="-114300" algn="l" rtl="0">
              <a:spcBef>
                <a:spcPts val="0"/>
              </a:spcBef>
              <a:spcAft>
                <a:spcPts val="0"/>
              </a:spcAft>
              <a:buClr>
                <a:schemeClr val="dk1"/>
              </a:buClr>
              <a:buSzPts val="1100"/>
              <a:buNone/>
            </a:pPr>
            <a:r>
              <a:rPr lang="en-US" dirty="0"/>
              <a:t>(6) Stocks and other investment holdings; and </a:t>
            </a:r>
            <a:endParaRPr dirty="0"/>
          </a:p>
          <a:p>
            <a:pPr marL="228600" lvl="0" indent="-114300" algn="l" rtl="0">
              <a:spcBef>
                <a:spcPts val="0"/>
              </a:spcBef>
              <a:spcAft>
                <a:spcPts val="0"/>
              </a:spcAft>
              <a:buClr>
                <a:schemeClr val="dk1"/>
              </a:buClr>
              <a:buSzPts val="1100"/>
              <a:buNone/>
            </a:pPr>
            <a:r>
              <a:rPr lang="en-US" dirty="0"/>
              <a:t>(7) Bank statements. </a:t>
            </a:r>
            <a:endParaRPr dirty="0"/>
          </a:p>
          <a:p>
            <a:pPr marL="228600" lvl="0" indent="-114300" algn="l" rtl="0">
              <a:spcBef>
                <a:spcPts val="0"/>
              </a:spcBef>
              <a:spcAft>
                <a:spcPts val="0"/>
              </a:spcAft>
              <a:buClr>
                <a:schemeClr val="dk1"/>
              </a:buClr>
              <a:buSzPts val="1100"/>
              <a:buNone/>
            </a:pPr>
            <a:endParaRPr dirty="0"/>
          </a:p>
          <a:p>
            <a:pPr marL="0" lvl="0" indent="0" algn="l" rtl="0">
              <a:spcBef>
                <a:spcPts val="0"/>
              </a:spcBef>
              <a:spcAft>
                <a:spcPts val="0"/>
              </a:spcAft>
              <a:buClr>
                <a:schemeClr val="dk1"/>
              </a:buClr>
              <a:buSzPts val="1100"/>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The fair market value of durable equipment that the conditional licensee will use for the operation of the license may also be considered for adequate capitalization; the conditional licensee may be asked to demonstrate how such durable equipment will be used for operation of the license, and the equipment’s fair market value.</a:t>
            </a:r>
            <a:endParaRPr dirty="0"/>
          </a:p>
          <a:p>
            <a:pPr marL="228600" lvl="0" indent="-114300" algn="l" rtl="0">
              <a:spcBef>
                <a:spcPts val="0"/>
              </a:spcBef>
              <a:spcAft>
                <a:spcPts val="0"/>
              </a:spcAft>
              <a:buClr>
                <a:schemeClr val="dk1"/>
              </a:buClr>
              <a:buSzPts val="1100"/>
              <a:buNone/>
            </a:pPr>
            <a:endParaRPr dirty="0"/>
          </a:p>
          <a:p>
            <a:pPr marL="228600" lvl="0" indent="-114300" algn="l" rtl="0">
              <a:lnSpc>
                <a:spcPct val="90000"/>
              </a:lnSpc>
              <a:spcBef>
                <a:spcPts val="0"/>
              </a:spcBef>
              <a:spcAft>
                <a:spcPts val="0"/>
              </a:spcAft>
              <a:buClr>
                <a:schemeClr val="dk1"/>
              </a:buClr>
              <a:buSzPts val="1800"/>
              <a:buNone/>
            </a:pPr>
            <a:endParaRPr dirty="0"/>
          </a:p>
        </p:txBody>
      </p:sp>
      <p:pic>
        <p:nvPicPr>
          <p:cNvPr id="271" name="Google Shape;271;g2f2e1b3b929_0_25"/>
          <p:cNvPicPr preferRelativeResize="0"/>
          <p:nvPr/>
        </p:nvPicPr>
        <p:blipFill>
          <a:blip r:embed="rId3">
            <a:alphaModFix/>
          </a:blip>
          <a:stretch>
            <a:fillRect/>
          </a:stretch>
        </p:blipFill>
        <p:spPr>
          <a:xfrm>
            <a:off x="10571925" y="255525"/>
            <a:ext cx="1371900" cy="1371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f2e1b3b929_0_30"/>
          <p:cNvSpPr txBox="1">
            <a:spLocks noGrp="1"/>
          </p:cNvSpPr>
          <p:nvPr>
            <p:ph type="title"/>
          </p:nvPr>
        </p:nvSpPr>
        <p:spPr>
          <a:xfrm>
            <a:off x="838200" y="365126"/>
            <a:ext cx="10515600" cy="78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40E3E"/>
              </a:buClr>
              <a:buSzPts val="2400"/>
              <a:buFont typeface="Calibri"/>
              <a:buNone/>
            </a:pPr>
            <a:r>
              <a:rPr lang="en-US" b="1" dirty="0"/>
              <a:t>Adequate Capitalization Requirements - </a:t>
            </a:r>
            <a:r>
              <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Thresholds</a:t>
            </a:r>
            <a:endParaRPr b="1" dirty="0"/>
          </a:p>
        </p:txBody>
      </p:sp>
      <p:graphicFrame>
        <p:nvGraphicFramePr>
          <p:cNvPr id="277" name="Google Shape;277;g2f2e1b3b929_0_30"/>
          <p:cNvGraphicFramePr/>
          <p:nvPr>
            <p:extLst>
              <p:ext uri="{D42A27DB-BD31-4B8C-83A1-F6EECF244321}">
                <p14:modId xmlns:p14="http://schemas.microsoft.com/office/powerpoint/2010/main" val="251376036"/>
              </p:ext>
            </p:extLst>
          </p:nvPr>
        </p:nvGraphicFramePr>
        <p:xfrm>
          <a:off x="838200" y="820596"/>
          <a:ext cx="10515600" cy="3662290"/>
        </p:xfrm>
        <a:graphic>
          <a:graphicData uri="http://schemas.openxmlformats.org/drawingml/2006/table">
            <a:tbl>
              <a:tblPr>
                <a:noFill/>
                <a:tableStyleId>{3C765D45-AB74-4992-9172-B106A93366A6}</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497775">
                <a:tc>
                  <a:txBody>
                    <a:bodyPr/>
                    <a:lstStyle/>
                    <a:p>
                      <a:pPr marL="0" lvl="0" indent="0" algn="ctr" rtl="0">
                        <a:spcBef>
                          <a:spcPts val="0"/>
                        </a:spcBef>
                        <a:spcAft>
                          <a:spcPts val="0"/>
                        </a:spcAft>
                        <a:buNone/>
                      </a:pPr>
                      <a:r>
                        <a:rPr lang="en-US" sz="1800" b="1" u="sng">
                          <a:latin typeface="Times New Roman"/>
                          <a:ea typeface="Times New Roman"/>
                          <a:cs typeface="Times New Roman"/>
                          <a:sym typeface="Times New Roman"/>
                        </a:rPr>
                        <a:t>Class</a:t>
                      </a:r>
                      <a:endParaRPr sz="1800" b="1" u="sng">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b="1" u="sng">
                          <a:latin typeface="Times New Roman"/>
                          <a:ea typeface="Times New Roman"/>
                          <a:cs typeface="Times New Roman"/>
                          <a:sym typeface="Times New Roman"/>
                        </a:rPr>
                        <a:t>Type</a:t>
                      </a:r>
                      <a:endParaRPr sz="1800" b="1" u="sng">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b="1" u="sng">
                          <a:latin typeface="Times New Roman"/>
                          <a:ea typeface="Times New Roman"/>
                          <a:cs typeface="Times New Roman"/>
                          <a:sym typeface="Times New Roman"/>
                        </a:rPr>
                        <a:t>Amount of Adequate Capitalization</a:t>
                      </a:r>
                      <a:endParaRPr sz="1800" b="1" u="sng">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97775">
                <a:tc>
                  <a:txBody>
                    <a:bodyPr/>
                    <a:lstStyle/>
                    <a:p>
                      <a:pPr marL="0" lvl="0" indent="0" algn="ctr" rtl="0">
                        <a:spcBef>
                          <a:spcPts val="0"/>
                        </a:spcBef>
                        <a:spcAft>
                          <a:spcPts val="0"/>
                        </a:spcAft>
                        <a:buNone/>
                      </a:pPr>
                      <a:r>
                        <a:rPr lang="en-US" sz="1800" dirty="0">
                          <a:latin typeface="Times New Roman"/>
                          <a:ea typeface="Times New Roman"/>
                          <a:cs typeface="Times New Roman"/>
                          <a:sym typeface="Times New Roman"/>
                        </a:rPr>
                        <a:t>Micro</a:t>
                      </a:r>
                      <a:endParaRPr sz="1800" dirty="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a:latin typeface="Times New Roman"/>
                          <a:ea typeface="Times New Roman"/>
                          <a:cs typeface="Times New Roman"/>
                          <a:sym typeface="Times New Roman"/>
                        </a:rPr>
                        <a:t>Dispensary</a:t>
                      </a:r>
                      <a:endParaRPr sz="1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a:latin typeface="Times New Roman"/>
                          <a:ea typeface="Times New Roman"/>
                          <a:cs typeface="Times New Roman"/>
                          <a:sym typeface="Times New Roman"/>
                        </a:rPr>
                        <a:t> $25,000</a:t>
                      </a:r>
                      <a:endParaRPr sz="1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97775">
                <a:tc>
                  <a:txBody>
                    <a:bodyPr/>
                    <a:lstStyle/>
                    <a:p>
                      <a:pPr marL="0" lvl="0" indent="0" algn="ctr" rtl="0">
                        <a:spcBef>
                          <a:spcPts val="0"/>
                        </a:spcBef>
                        <a:spcAft>
                          <a:spcPts val="0"/>
                        </a:spcAft>
                        <a:buNone/>
                      </a:pPr>
                      <a:r>
                        <a:rPr lang="en-US" sz="1800">
                          <a:latin typeface="Times New Roman"/>
                          <a:ea typeface="Times New Roman"/>
                          <a:cs typeface="Times New Roman"/>
                          <a:sym typeface="Times New Roman"/>
                        </a:rPr>
                        <a:t>Standard</a:t>
                      </a:r>
                      <a:endParaRPr sz="1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a:latin typeface="Times New Roman"/>
                          <a:ea typeface="Times New Roman"/>
                          <a:cs typeface="Times New Roman"/>
                          <a:sym typeface="Times New Roman"/>
                        </a:rPr>
                        <a:t>Dispensary</a:t>
                      </a:r>
                      <a:endParaRPr sz="1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a:latin typeface="Times New Roman"/>
                          <a:ea typeface="Times New Roman"/>
                          <a:cs typeface="Times New Roman"/>
                          <a:sym typeface="Times New Roman"/>
                        </a:rPr>
                        <a:t> $125,000</a:t>
                      </a:r>
                      <a:endParaRPr sz="1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97775">
                <a:tc>
                  <a:txBody>
                    <a:bodyPr/>
                    <a:lstStyle/>
                    <a:p>
                      <a:pPr marL="0" lvl="0" indent="0" algn="ctr" rtl="0">
                        <a:spcBef>
                          <a:spcPts val="0"/>
                        </a:spcBef>
                        <a:spcAft>
                          <a:spcPts val="0"/>
                        </a:spcAft>
                        <a:buNone/>
                      </a:pPr>
                      <a:r>
                        <a:rPr lang="en-US" sz="1800">
                          <a:latin typeface="Times New Roman"/>
                          <a:ea typeface="Times New Roman"/>
                          <a:cs typeface="Times New Roman"/>
                          <a:sym typeface="Times New Roman"/>
                        </a:rPr>
                        <a:t>Micro</a:t>
                      </a:r>
                      <a:endParaRPr sz="1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a:latin typeface="Times New Roman"/>
                          <a:ea typeface="Times New Roman"/>
                          <a:cs typeface="Times New Roman"/>
                          <a:sym typeface="Times New Roman"/>
                        </a:rPr>
                        <a:t>Grower</a:t>
                      </a:r>
                      <a:endParaRPr sz="1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a:latin typeface="Times New Roman"/>
                          <a:ea typeface="Times New Roman"/>
                          <a:cs typeface="Times New Roman"/>
                          <a:sym typeface="Times New Roman"/>
                        </a:rPr>
                        <a:t> $100,000</a:t>
                      </a:r>
                      <a:endParaRPr sz="1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97775">
                <a:tc>
                  <a:txBody>
                    <a:bodyPr/>
                    <a:lstStyle/>
                    <a:p>
                      <a:pPr marL="0" lvl="0" indent="0" algn="ctr" rtl="0">
                        <a:spcBef>
                          <a:spcPts val="0"/>
                        </a:spcBef>
                        <a:spcAft>
                          <a:spcPts val="0"/>
                        </a:spcAft>
                        <a:buNone/>
                      </a:pPr>
                      <a:r>
                        <a:rPr lang="en-US" sz="1800">
                          <a:latin typeface="Times New Roman"/>
                          <a:ea typeface="Times New Roman"/>
                          <a:cs typeface="Times New Roman"/>
                          <a:sym typeface="Times New Roman"/>
                        </a:rPr>
                        <a:t>Standard</a:t>
                      </a:r>
                      <a:endParaRPr sz="1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a:latin typeface="Times New Roman"/>
                          <a:ea typeface="Times New Roman"/>
                          <a:cs typeface="Times New Roman"/>
                          <a:sym typeface="Times New Roman"/>
                        </a:rPr>
                        <a:t>Grower</a:t>
                      </a:r>
                      <a:endParaRPr sz="1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a:latin typeface="Times New Roman"/>
                          <a:ea typeface="Times New Roman"/>
                          <a:cs typeface="Times New Roman"/>
                          <a:sym typeface="Times New Roman"/>
                        </a:rPr>
                        <a:t> $500,000</a:t>
                      </a:r>
                      <a:endParaRPr sz="1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97775">
                <a:tc>
                  <a:txBody>
                    <a:bodyPr/>
                    <a:lstStyle/>
                    <a:p>
                      <a:pPr marL="0" lvl="0" indent="0" algn="ctr" rtl="0">
                        <a:spcBef>
                          <a:spcPts val="0"/>
                        </a:spcBef>
                        <a:spcAft>
                          <a:spcPts val="0"/>
                        </a:spcAft>
                        <a:buNone/>
                      </a:pPr>
                      <a:r>
                        <a:rPr lang="en-US" sz="1800">
                          <a:latin typeface="Times New Roman"/>
                          <a:ea typeface="Times New Roman"/>
                          <a:cs typeface="Times New Roman"/>
                          <a:sym typeface="Times New Roman"/>
                        </a:rPr>
                        <a:t>Micro</a:t>
                      </a:r>
                      <a:endParaRPr sz="1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a:latin typeface="Times New Roman"/>
                          <a:ea typeface="Times New Roman"/>
                          <a:cs typeface="Times New Roman"/>
                          <a:sym typeface="Times New Roman"/>
                        </a:rPr>
                        <a:t>Processor</a:t>
                      </a:r>
                      <a:endParaRPr sz="1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a:latin typeface="Times New Roman"/>
                          <a:ea typeface="Times New Roman"/>
                          <a:cs typeface="Times New Roman"/>
                          <a:sym typeface="Times New Roman"/>
                        </a:rPr>
                        <a:t> $35,000</a:t>
                      </a:r>
                      <a:endParaRPr sz="1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97775">
                <a:tc>
                  <a:txBody>
                    <a:bodyPr/>
                    <a:lstStyle/>
                    <a:p>
                      <a:pPr marL="0" lvl="0" indent="0" algn="ctr" rtl="0">
                        <a:spcBef>
                          <a:spcPts val="0"/>
                        </a:spcBef>
                        <a:spcAft>
                          <a:spcPts val="0"/>
                        </a:spcAft>
                        <a:buNone/>
                      </a:pPr>
                      <a:r>
                        <a:rPr lang="en-US" sz="1800">
                          <a:latin typeface="Times New Roman"/>
                          <a:ea typeface="Times New Roman"/>
                          <a:cs typeface="Times New Roman"/>
                          <a:sym typeface="Times New Roman"/>
                        </a:rPr>
                        <a:t>Standard</a:t>
                      </a:r>
                      <a:endParaRPr sz="1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a:latin typeface="Times New Roman"/>
                          <a:ea typeface="Times New Roman"/>
                          <a:cs typeface="Times New Roman"/>
                          <a:sym typeface="Times New Roman"/>
                        </a:rPr>
                        <a:t>Processor</a:t>
                      </a:r>
                      <a:endParaRPr sz="1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dirty="0">
                          <a:latin typeface="Times New Roman"/>
                          <a:ea typeface="Times New Roman"/>
                          <a:cs typeface="Times New Roman"/>
                          <a:sym typeface="Times New Roman"/>
                        </a:rPr>
                        <a:t> $175,000</a:t>
                      </a:r>
                      <a:endParaRPr sz="1800" dirty="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f46e24d43b_1_94"/>
          <p:cNvSpPr txBox="1">
            <a:spLocks noGrp="1"/>
          </p:cNvSpPr>
          <p:nvPr>
            <p:ph type="ctrTitle"/>
          </p:nvPr>
        </p:nvSpPr>
        <p:spPr>
          <a:xfrm>
            <a:off x="828676" y="1842799"/>
            <a:ext cx="11095500" cy="18720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Management Agreement Requirements</a:t>
            </a:r>
            <a:endParaRPr/>
          </a:p>
        </p:txBody>
      </p:sp>
      <p:pic>
        <p:nvPicPr>
          <p:cNvPr id="284" name="Google Shape;284;g2f46e24d43b_1_94"/>
          <p:cNvPicPr preferRelativeResize="0"/>
          <p:nvPr/>
        </p:nvPicPr>
        <p:blipFill>
          <a:blip r:embed="rId3">
            <a:alphaModFix/>
          </a:blip>
          <a:stretch>
            <a:fillRect/>
          </a:stretch>
        </p:blipFill>
        <p:spPr>
          <a:xfrm>
            <a:off x="7424775" y="628625"/>
            <a:ext cx="1371900" cy="1371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f2e1b3b929_1_0"/>
          <p:cNvSpPr txBox="1">
            <a:spLocks noGrp="1"/>
          </p:cNvSpPr>
          <p:nvPr>
            <p:ph type="title"/>
          </p:nvPr>
        </p:nvSpPr>
        <p:spPr>
          <a:xfrm>
            <a:off x="117950" y="365126"/>
            <a:ext cx="10515600" cy="780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1" dirty="0"/>
              <a:t>Manage Agreement Guidelines – COMAR 14.17.06.05</a:t>
            </a:r>
            <a:endParaRPr sz="2300" b="1" dirty="0">
              <a:solidFill>
                <a:srgbClr val="777777"/>
              </a:solidFill>
              <a:highlight>
                <a:srgbClr val="FFFFFF"/>
              </a:highlight>
              <a:latin typeface="Arial"/>
              <a:ea typeface="Arial"/>
              <a:cs typeface="Arial"/>
              <a:sym typeface="Arial"/>
            </a:endParaRPr>
          </a:p>
          <a:p>
            <a:pPr marL="0" lvl="0" indent="0" algn="l" rtl="0">
              <a:spcBef>
                <a:spcPts val="0"/>
              </a:spcBef>
              <a:spcAft>
                <a:spcPts val="0"/>
              </a:spcAft>
              <a:buNone/>
            </a:pPr>
            <a:endParaRPr dirty="0"/>
          </a:p>
        </p:txBody>
      </p:sp>
      <p:sp>
        <p:nvSpPr>
          <p:cNvPr id="290" name="Google Shape;290;g2f2e1b3b929_1_0"/>
          <p:cNvSpPr txBox="1">
            <a:spLocks noGrp="1"/>
          </p:cNvSpPr>
          <p:nvPr>
            <p:ph type="body" idx="1"/>
          </p:nvPr>
        </p:nvSpPr>
        <p:spPr>
          <a:xfrm>
            <a:off x="117950" y="867425"/>
            <a:ext cx="11878800" cy="3789300"/>
          </a:xfrm>
          <a:prstGeom prst="rect">
            <a:avLst/>
          </a:prstGeom>
          <a:noFill/>
          <a:ln>
            <a:noFill/>
          </a:ln>
        </p:spPr>
        <p:txBody>
          <a:bodyPr spcFirstLastPara="1" wrap="square" lIns="91425" tIns="45700" rIns="91425" bIns="45700" anchor="t" anchorCtr="0">
            <a:normAutofit/>
          </a:bodyPr>
          <a:lstStyle/>
          <a:p>
            <a:pPr marL="457200" lvl="0" indent="-317500" algn="l" rtl="0">
              <a:lnSpc>
                <a:spcPct val="100000"/>
              </a:lnSpc>
              <a:spcBef>
                <a:spcPts val="0"/>
              </a:spcBef>
              <a:spcAft>
                <a:spcPts val="0"/>
              </a:spcAft>
              <a:buSzPts val="1400"/>
              <a:buChar char="•"/>
            </a:pPr>
            <a:r>
              <a:rPr lang="en-US" sz="1400"/>
              <a:t>A management company is an entity that provides </a:t>
            </a:r>
            <a:r>
              <a:rPr lang="en-US"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management services</a:t>
            </a:r>
            <a:r>
              <a:rPr lang="en-US" sz="1400"/>
              <a:t> to a licensed entity</a:t>
            </a:r>
            <a:endParaRPr sz="1400"/>
          </a:p>
          <a:p>
            <a:pPr marL="457200" lvl="0" indent="-317500" algn="l" rtl="0">
              <a:lnSpc>
                <a:spcPct val="100000"/>
              </a:lnSpc>
              <a:spcBef>
                <a:spcPts val="0"/>
              </a:spcBef>
              <a:spcAft>
                <a:spcPts val="0"/>
              </a:spcAft>
              <a:buSzPts val="1400"/>
              <a:buChar char="•"/>
            </a:pPr>
            <a:r>
              <a:rPr lang="en-US" sz="1400"/>
              <a:t>A management company must be MCA-approved &amp; in good standing with SDAT</a:t>
            </a:r>
            <a:endParaRPr sz="1400"/>
          </a:p>
          <a:p>
            <a:pPr marL="457200" lvl="0" indent="-317500" algn="l" rtl="0">
              <a:lnSpc>
                <a:spcPct val="100000"/>
              </a:lnSpc>
              <a:spcBef>
                <a:spcPts val="0"/>
              </a:spcBef>
              <a:spcAft>
                <a:spcPts val="0"/>
              </a:spcAft>
              <a:buSzPts val="1400"/>
              <a:buChar char="•"/>
            </a:pPr>
            <a:r>
              <a:rPr lang="en-US" sz="1400"/>
              <a:t>A licensee must provide a copy of a management agreement to MCA and include:</a:t>
            </a:r>
            <a:endParaRPr sz="1400"/>
          </a:p>
          <a:p>
            <a:pPr marL="914400" lvl="1" indent="-317500" algn="l" rtl="0">
              <a:lnSpc>
                <a:spcPct val="100000"/>
              </a:lnSpc>
              <a:spcBef>
                <a:spcPts val="0"/>
              </a:spcBef>
              <a:spcAft>
                <a:spcPts val="0"/>
              </a:spcAft>
              <a:buSzPts val="1400"/>
              <a:buChar char="•"/>
            </a:pPr>
            <a:r>
              <a:rPr lang="en-US" sz="1400"/>
              <a:t>Information detailing any compensation paid in exchange for the management services;</a:t>
            </a:r>
            <a:endParaRPr sz="1400"/>
          </a:p>
          <a:p>
            <a:pPr marL="914400" lvl="1" indent="-317500" algn="l" rtl="0">
              <a:lnSpc>
                <a:spcPct val="100000"/>
              </a:lnSpc>
              <a:spcBef>
                <a:spcPts val="0"/>
              </a:spcBef>
              <a:spcAft>
                <a:spcPts val="0"/>
              </a:spcAft>
              <a:buSzPts val="1400"/>
              <a:buChar char="•"/>
            </a:pPr>
            <a:r>
              <a:rPr lang="en-US" sz="1400"/>
              <a:t>Criminal history record and financial information of the third party providing the management services; and</a:t>
            </a:r>
            <a:endParaRPr sz="1400"/>
          </a:p>
          <a:p>
            <a:pPr marL="914400" lvl="1" indent="-317500" algn="l" rtl="0">
              <a:lnSpc>
                <a:spcPct val="100000"/>
              </a:lnSpc>
              <a:spcBef>
                <a:spcPts val="0"/>
              </a:spcBef>
              <a:spcAft>
                <a:spcPts val="0"/>
              </a:spcAft>
              <a:buSzPts val="1400"/>
              <a:buChar char="•"/>
            </a:pPr>
            <a:r>
              <a:rPr lang="en-US" sz="1400"/>
              <a:t>Any other information relevant to the management agreement requested by MCA.</a:t>
            </a:r>
            <a:endParaRPr sz="1400"/>
          </a:p>
          <a:p>
            <a:pPr marL="457200" lvl="0" indent="-317500" algn="l" rtl="0">
              <a:lnSpc>
                <a:spcPct val="100000"/>
              </a:lnSpc>
              <a:spcBef>
                <a:spcPts val="0"/>
              </a:spcBef>
              <a:spcAft>
                <a:spcPts val="0"/>
              </a:spcAft>
              <a:buSzPts val="1400"/>
              <a:buChar char="•"/>
            </a:pPr>
            <a:r>
              <a:rPr lang="en-US" sz="1400"/>
              <a:t>A management agreement may not take effect without the MCA’s approval</a:t>
            </a:r>
            <a:endParaRPr sz="1400"/>
          </a:p>
          <a:p>
            <a:pPr marL="457200" lvl="0" indent="-317500" algn="l" rtl="0">
              <a:lnSpc>
                <a:spcPct val="100000"/>
              </a:lnSpc>
              <a:spcBef>
                <a:spcPts val="0"/>
              </a:spcBef>
              <a:spcAft>
                <a:spcPts val="0"/>
              </a:spcAft>
              <a:buSzPts val="1400"/>
              <a:buChar char="•"/>
            </a:pPr>
            <a:r>
              <a:rPr lang="en-US" sz="1400"/>
              <a:t>The licensee must receive MCA approval before implementing any material changes to the management agreement</a:t>
            </a:r>
            <a:endParaRPr sz="1400"/>
          </a:p>
          <a:p>
            <a:pPr marL="457200" lvl="0" indent="-317500" algn="l" rtl="0">
              <a:lnSpc>
                <a:spcPct val="100000"/>
              </a:lnSpc>
              <a:spcBef>
                <a:spcPts val="0"/>
              </a:spcBef>
              <a:spcAft>
                <a:spcPts val="0"/>
              </a:spcAft>
              <a:buSzPts val="1400"/>
              <a:buChar char="•"/>
            </a:pPr>
            <a:r>
              <a:rPr lang="en-US" sz="1400" b="1"/>
              <a:t>A management agreement may not require a licensee to:</a:t>
            </a:r>
            <a:endParaRPr sz="1400" b="1"/>
          </a:p>
          <a:p>
            <a:pPr marL="914400" lvl="0" indent="-317500" algn="l" rtl="0">
              <a:lnSpc>
                <a:spcPct val="100000"/>
              </a:lnSpc>
              <a:spcBef>
                <a:spcPts val="0"/>
              </a:spcBef>
              <a:spcAft>
                <a:spcPts val="0"/>
              </a:spcAft>
              <a:buSzPts val="1400"/>
              <a:buChar char="•"/>
            </a:pPr>
            <a:r>
              <a:rPr lang="en-US" sz="1400" b="1"/>
              <a:t>Operate the business under a marketing plan or system that is associated with the trademark, service mark, trade name, logotype, advertising, or other commercial symbol that designates the licensee as same or similar to the management company;</a:t>
            </a:r>
            <a:endParaRPr sz="1400" b="1"/>
          </a:p>
          <a:p>
            <a:pPr marL="914400" lvl="0" indent="-317500" algn="l" rtl="0">
              <a:lnSpc>
                <a:spcPct val="100000"/>
              </a:lnSpc>
              <a:spcBef>
                <a:spcPts val="0"/>
              </a:spcBef>
              <a:spcAft>
                <a:spcPts val="0"/>
              </a:spcAft>
              <a:buSzPts val="1400"/>
              <a:buChar char="•"/>
            </a:pPr>
            <a:r>
              <a:rPr lang="en-US" sz="1400" b="1"/>
              <a:t>Offer, sell, or distribute cannabis or cannabis products under a marketing plan or system prescribed in substantial part by the management company;</a:t>
            </a:r>
            <a:endParaRPr sz="1400" b="1"/>
          </a:p>
          <a:p>
            <a:pPr marL="914400" lvl="0" indent="-317500" algn="l" rtl="0">
              <a:lnSpc>
                <a:spcPct val="100000"/>
              </a:lnSpc>
              <a:spcBef>
                <a:spcPts val="0"/>
              </a:spcBef>
              <a:spcAft>
                <a:spcPts val="0"/>
              </a:spcAft>
              <a:buSzPts val="1400"/>
              <a:buChar char="•"/>
            </a:pPr>
            <a:r>
              <a:rPr lang="en-US" sz="1400" b="1"/>
              <a:t>Limit the offerings of cannabis or cannabis products to another licensed entity holding a direct or indirect financial relationship to the management company; or</a:t>
            </a:r>
            <a:endParaRPr sz="1400" b="1"/>
          </a:p>
          <a:p>
            <a:pPr marL="914400" lvl="0" indent="-317500" algn="l" rtl="0">
              <a:lnSpc>
                <a:spcPct val="100000"/>
              </a:lnSpc>
              <a:spcBef>
                <a:spcPts val="0"/>
              </a:spcBef>
              <a:spcAft>
                <a:spcPts val="0"/>
              </a:spcAft>
              <a:buSzPts val="1400"/>
              <a:buChar char="•"/>
            </a:pPr>
            <a:r>
              <a:rPr lang="en-US" sz="1400" b="1"/>
              <a:t>Sell or transfer ownership interest in the license at a later date to the management company.</a:t>
            </a:r>
            <a:endParaRPr sz="1400" b="1"/>
          </a:p>
        </p:txBody>
      </p:sp>
      <p:pic>
        <p:nvPicPr>
          <p:cNvPr id="291" name="Google Shape;291;g2f2e1b3b929_1_0"/>
          <p:cNvPicPr preferRelativeResize="0"/>
          <p:nvPr/>
        </p:nvPicPr>
        <p:blipFill>
          <a:blip r:embed="rId3">
            <a:alphaModFix/>
          </a:blip>
          <a:stretch>
            <a:fillRect/>
          </a:stretch>
        </p:blipFill>
        <p:spPr>
          <a:xfrm>
            <a:off x="10571925" y="255525"/>
            <a:ext cx="1371900" cy="13719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2f342fcae2a_2_3"/>
          <p:cNvSpPr txBox="1">
            <a:spLocks noGrp="1"/>
          </p:cNvSpPr>
          <p:nvPr>
            <p:ph type="title"/>
          </p:nvPr>
        </p:nvSpPr>
        <p:spPr>
          <a:xfrm>
            <a:off x="117950" y="224201"/>
            <a:ext cx="10515600" cy="780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200" b="1" dirty="0"/>
              <a:t>Management Agreement Guidelines: COMAR 14.17.06.05E&amp;H – Grounds for Denial</a:t>
            </a:r>
            <a:endParaRPr sz="2200" b="1" dirty="0">
              <a:solidFill>
                <a:srgbClr val="777777"/>
              </a:solidFill>
              <a:highlight>
                <a:srgbClr val="FFFFFF"/>
              </a:highlight>
              <a:latin typeface="Arial"/>
              <a:ea typeface="Arial"/>
              <a:cs typeface="Arial"/>
              <a:sym typeface="Arial"/>
            </a:endParaRPr>
          </a:p>
          <a:p>
            <a:pPr marL="0" lvl="0" indent="0" algn="l" rtl="0">
              <a:spcBef>
                <a:spcPts val="0"/>
              </a:spcBef>
              <a:spcAft>
                <a:spcPts val="0"/>
              </a:spcAft>
              <a:buNone/>
            </a:pPr>
            <a:endParaRPr dirty="0"/>
          </a:p>
        </p:txBody>
      </p:sp>
      <p:sp>
        <p:nvSpPr>
          <p:cNvPr id="297" name="Google Shape;297;g2f342fcae2a_2_3"/>
          <p:cNvSpPr txBox="1">
            <a:spLocks noGrp="1"/>
          </p:cNvSpPr>
          <p:nvPr>
            <p:ph type="body" idx="1"/>
          </p:nvPr>
        </p:nvSpPr>
        <p:spPr>
          <a:xfrm>
            <a:off x="117950" y="773475"/>
            <a:ext cx="10515600" cy="38835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1217" dirty="0"/>
              <a:t>T</a:t>
            </a:r>
            <a:r>
              <a:rPr lang="en-US" sz="1417" dirty="0"/>
              <a:t>he MCA may deny a management agreement:</a:t>
            </a:r>
            <a:endParaRPr sz="1417" dirty="0"/>
          </a:p>
          <a:p>
            <a:pPr marL="457200" lvl="0" indent="-318611" algn="l" rtl="0">
              <a:lnSpc>
                <a:spcPct val="80000"/>
              </a:lnSpc>
              <a:spcBef>
                <a:spcPts val="0"/>
              </a:spcBef>
              <a:spcAft>
                <a:spcPts val="0"/>
              </a:spcAft>
              <a:buSzPts val="1418"/>
              <a:buChar char="•"/>
            </a:pPr>
            <a:r>
              <a:rPr lang="en-US" sz="1417" b="1" dirty="0"/>
              <a:t>If it constitutes an invalid transfer of an ownership interest in a license, as specified in COMAR 14.17.06.04; </a:t>
            </a:r>
            <a:endParaRPr sz="1417" b="1" dirty="0"/>
          </a:p>
          <a:p>
            <a:pPr marL="457200" lvl="0" indent="-317500" algn="l" rtl="0">
              <a:lnSpc>
                <a:spcPct val="100000"/>
              </a:lnSpc>
              <a:spcBef>
                <a:spcPts val="0"/>
              </a:spcBef>
              <a:spcAft>
                <a:spcPts val="0"/>
              </a:spcAft>
              <a:buSzPts val="1400"/>
              <a:buChar char="•"/>
            </a:pPr>
            <a:r>
              <a:rPr lang="en-US" sz="1400" dirty="0"/>
              <a:t>If the criminal history record information or the background investigation reveals the personnel of a third party providing the management services has been convicted of or pleaded nolo contendere to a crime involving moral turpitude</a:t>
            </a:r>
            <a:endParaRPr sz="1417" dirty="0"/>
          </a:p>
          <a:p>
            <a:pPr marL="457200" lvl="0" indent="-305911" algn="l" rtl="0">
              <a:lnSpc>
                <a:spcPct val="80000"/>
              </a:lnSpc>
              <a:spcBef>
                <a:spcPts val="0"/>
              </a:spcBef>
              <a:spcAft>
                <a:spcPts val="0"/>
              </a:spcAft>
              <a:buSzPts val="1218"/>
              <a:buChar char="•"/>
            </a:pPr>
            <a:r>
              <a:rPr lang="en-US" sz="1417" b="1" dirty="0"/>
              <a:t>If the management agreement transfers control of a license in violation of Alcoholic Beverages and Cannabis Article, §36-503, Annotated Code of Maryland </a:t>
            </a:r>
            <a:r>
              <a:rPr lang="en-US" sz="1417" b="1" u="sng" dirty="0"/>
              <a:t>or</a:t>
            </a:r>
            <a:r>
              <a:rPr lang="en-US" sz="1417" b="1" dirty="0"/>
              <a:t> </a:t>
            </a:r>
            <a:r>
              <a:rPr lang="en-US" sz="1400" b="1" dirty="0"/>
              <a:t>if it conveys to a management company:</a:t>
            </a:r>
            <a:endParaRPr sz="1400" b="1" dirty="0"/>
          </a:p>
          <a:p>
            <a:pPr marL="914400" lvl="0" indent="-317500" algn="l" rtl="0">
              <a:lnSpc>
                <a:spcPct val="100000"/>
              </a:lnSpc>
              <a:spcBef>
                <a:spcPts val="0"/>
              </a:spcBef>
              <a:spcAft>
                <a:spcPts val="0"/>
              </a:spcAft>
              <a:buSzPts val="1400"/>
              <a:buChar char="•"/>
            </a:pPr>
            <a:r>
              <a:rPr lang="en-US" sz="1400" dirty="0"/>
              <a:t>Unilateral control as defined in COMAR 14.17.01; or</a:t>
            </a:r>
            <a:endParaRPr sz="1400" dirty="0"/>
          </a:p>
          <a:p>
            <a:pPr marL="914400" lvl="0" indent="-317500" algn="l" rtl="0">
              <a:lnSpc>
                <a:spcPct val="100000"/>
              </a:lnSpc>
              <a:spcBef>
                <a:spcPts val="0"/>
              </a:spcBef>
              <a:spcAft>
                <a:spcPts val="0"/>
              </a:spcAft>
              <a:buSzPts val="1400"/>
              <a:buChar char="•"/>
            </a:pPr>
            <a:r>
              <a:rPr lang="en-US" sz="1400" dirty="0"/>
              <a:t>The right or authority to make major marketing, production, and financial decisions, including:</a:t>
            </a:r>
            <a:endParaRPr sz="1400" dirty="0"/>
          </a:p>
          <a:p>
            <a:pPr marL="1371600" lvl="1" indent="-317500" algn="l" rtl="0">
              <a:lnSpc>
                <a:spcPct val="100000"/>
              </a:lnSpc>
              <a:spcBef>
                <a:spcPts val="0"/>
              </a:spcBef>
              <a:spcAft>
                <a:spcPts val="0"/>
              </a:spcAft>
              <a:buSzPts val="1400"/>
              <a:buChar char="•"/>
            </a:pPr>
            <a:r>
              <a:rPr lang="en-US" sz="1400" dirty="0"/>
              <a:t>The right or authority to operate the business under a trademark, service mark, trade name, logotype, or other commercial symbol that is the same as the management company or another licensee;</a:t>
            </a:r>
            <a:endParaRPr sz="1400" dirty="0"/>
          </a:p>
          <a:p>
            <a:pPr marL="1371600" lvl="1" indent="-317500" algn="l" rtl="0">
              <a:lnSpc>
                <a:spcPct val="100000"/>
              </a:lnSpc>
              <a:spcBef>
                <a:spcPts val="0"/>
              </a:spcBef>
              <a:spcAft>
                <a:spcPts val="0"/>
              </a:spcAft>
              <a:buSzPts val="1400"/>
              <a:buChar char="•"/>
            </a:pPr>
            <a:r>
              <a:rPr lang="en-US" sz="1400" dirty="0"/>
              <a:t>The right or authority to purchase a controlling interest in, or control of, the license at a later date; or</a:t>
            </a:r>
            <a:endParaRPr sz="1400" dirty="0"/>
          </a:p>
          <a:p>
            <a:pPr marL="1371600" lvl="1" indent="-317500" algn="l" rtl="0">
              <a:lnSpc>
                <a:spcPct val="100000"/>
              </a:lnSpc>
              <a:spcBef>
                <a:spcPts val="0"/>
              </a:spcBef>
              <a:spcAft>
                <a:spcPts val="0"/>
              </a:spcAft>
              <a:buSzPts val="1400"/>
              <a:buChar char="•"/>
            </a:pPr>
            <a:r>
              <a:rPr lang="en-US" sz="1400" dirty="0"/>
              <a:t>The right to or actual payment from the licensee over the course of a calendar year exceeding the greatest of:</a:t>
            </a:r>
            <a:endParaRPr sz="1400" dirty="0"/>
          </a:p>
          <a:p>
            <a:pPr marL="1828800" lvl="2" indent="-317500" algn="l" rtl="0">
              <a:lnSpc>
                <a:spcPct val="100000"/>
              </a:lnSpc>
              <a:spcBef>
                <a:spcPts val="0"/>
              </a:spcBef>
              <a:spcAft>
                <a:spcPts val="0"/>
              </a:spcAft>
              <a:buSzPts val="1400"/>
              <a:buChar char="•"/>
            </a:pPr>
            <a:r>
              <a:rPr lang="en-US" sz="1400" dirty="0"/>
              <a:t>25 percent of the licensee’s gross revenue;</a:t>
            </a:r>
            <a:endParaRPr sz="1400" dirty="0"/>
          </a:p>
          <a:p>
            <a:pPr marL="1828800" lvl="2" indent="-317500" algn="l" rtl="0">
              <a:lnSpc>
                <a:spcPct val="100000"/>
              </a:lnSpc>
              <a:spcBef>
                <a:spcPts val="0"/>
              </a:spcBef>
              <a:spcAft>
                <a:spcPts val="0"/>
              </a:spcAft>
              <a:buSzPts val="1400"/>
              <a:buChar char="•"/>
            </a:pPr>
            <a:r>
              <a:rPr lang="en-US" sz="1400" dirty="0"/>
              <a:t>50 percent of the licensee’s net profits; or</a:t>
            </a:r>
            <a:endParaRPr sz="1400" dirty="0"/>
          </a:p>
          <a:p>
            <a:pPr marL="1828800" lvl="2" indent="-317500" algn="l" rtl="0">
              <a:lnSpc>
                <a:spcPct val="100000"/>
              </a:lnSpc>
              <a:spcBef>
                <a:spcPts val="0"/>
              </a:spcBef>
              <a:spcAft>
                <a:spcPts val="0"/>
              </a:spcAft>
              <a:buSzPts val="1400"/>
              <a:buChar char="•"/>
            </a:pPr>
            <a:r>
              <a:rPr lang="en-US" sz="1400" dirty="0"/>
              <a:t>$250,000.</a:t>
            </a:r>
            <a:endParaRPr sz="1400" dirty="0"/>
          </a:p>
          <a:p>
            <a:pPr marL="457200" lvl="0" indent="-317500" algn="l" rtl="0">
              <a:lnSpc>
                <a:spcPct val="100000"/>
              </a:lnSpc>
              <a:spcBef>
                <a:spcPts val="0"/>
              </a:spcBef>
              <a:spcAft>
                <a:spcPts val="0"/>
              </a:spcAft>
              <a:buSzPts val="1400"/>
              <a:buChar char="•"/>
            </a:pPr>
            <a:r>
              <a:rPr lang="en-US" sz="1400" dirty="0"/>
              <a:t>If the licensee fails to produce, in a timely manner, additional documentation requested by the Administration;</a:t>
            </a:r>
            <a:endParaRPr sz="1400" dirty="0"/>
          </a:p>
          <a:p>
            <a:pPr marL="457200" lvl="0" indent="-317500" algn="l" rtl="0">
              <a:lnSpc>
                <a:spcPct val="100000"/>
              </a:lnSpc>
              <a:spcBef>
                <a:spcPts val="0"/>
              </a:spcBef>
              <a:spcAft>
                <a:spcPts val="0"/>
              </a:spcAft>
              <a:buSzPts val="1400"/>
              <a:buChar char="•"/>
            </a:pPr>
            <a:r>
              <a:rPr lang="en-US" sz="1400" dirty="0"/>
              <a:t>If the management agreement is found to be in violation of COMAR 14.17.06.05G (detailed on previous slide); </a:t>
            </a:r>
            <a:endParaRPr sz="1400" dirty="0"/>
          </a:p>
          <a:p>
            <a:pPr marL="457200" lvl="0" indent="-317500" algn="l" rtl="0">
              <a:lnSpc>
                <a:spcPct val="100000"/>
              </a:lnSpc>
              <a:spcBef>
                <a:spcPts val="0"/>
              </a:spcBef>
              <a:spcAft>
                <a:spcPts val="0"/>
              </a:spcAft>
              <a:buSzPts val="1400"/>
              <a:buChar char="•"/>
            </a:pPr>
            <a:r>
              <a:rPr lang="en-US" sz="1400" dirty="0"/>
              <a:t>For any other good cause.</a:t>
            </a:r>
            <a:endParaRPr sz="1400" dirty="0"/>
          </a:p>
          <a:p>
            <a:pPr marL="0" lvl="0" indent="0" algn="l" rtl="0">
              <a:lnSpc>
                <a:spcPct val="100000"/>
              </a:lnSpc>
              <a:spcBef>
                <a:spcPts val="0"/>
              </a:spcBef>
              <a:spcAft>
                <a:spcPts val="0"/>
              </a:spcAft>
              <a:buNone/>
            </a:pP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0"/>
              </a:spcBef>
              <a:spcAft>
                <a:spcPts val="0"/>
              </a:spcAft>
              <a:buNone/>
            </a:pPr>
            <a:endParaRPr sz="1200" dirty="0"/>
          </a:p>
          <a:p>
            <a:pPr marL="0" lvl="0" indent="0" algn="l" rtl="0">
              <a:lnSpc>
                <a:spcPct val="80000"/>
              </a:lnSpc>
              <a:spcBef>
                <a:spcPts val="0"/>
              </a:spcBef>
              <a:spcAft>
                <a:spcPts val="0"/>
              </a:spcAft>
              <a:buClr>
                <a:schemeClr val="dk1"/>
              </a:buClr>
              <a:buSzPts val="1018"/>
              <a:buFont typeface="Arial"/>
              <a:buNone/>
            </a:pPr>
            <a:endParaRPr sz="1200" dirty="0">
              <a:latin typeface="Arial"/>
              <a:ea typeface="Arial"/>
              <a:cs typeface="Arial"/>
              <a:sym typeface="Arial"/>
            </a:endParaRPr>
          </a:p>
        </p:txBody>
      </p:sp>
      <p:pic>
        <p:nvPicPr>
          <p:cNvPr id="2" name="Google Shape;96;g2f46e24d43b_1_29">
            <a:extLst>
              <a:ext uri="{FF2B5EF4-FFF2-40B4-BE49-F238E27FC236}">
                <a16:creationId xmlns:a16="http://schemas.microsoft.com/office/drawing/2014/main" id="{A9006056-AC05-0A88-827F-CF1A3A681426}"/>
              </a:ext>
            </a:extLst>
          </p:cNvPr>
          <p:cNvPicPr preferRelativeResize="0"/>
          <p:nvPr/>
        </p:nvPicPr>
        <p:blipFill>
          <a:blip r:embed="rId3">
            <a:alphaModFix/>
          </a:blip>
          <a:stretch>
            <a:fillRect/>
          </a:stretch>
        </p:blipFill>
        <p:spPr>
          <a:xfrm>
            <a:off x="10634575" y="0"/>
            <a:ext cx="1371900" cy="13719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f46e24d43b_1_99"/>
          <p:cNvSpPr txBox="1">
            <a:spLocks noGrp="1"/>
          </p:cNvSpPr>
          <p:nvPr>
            <p:ph type="ctrTitle"/>
          </p:nvPr>
        </p:nvSpPr>
        <p:spPr>
          <a:xfrm>
            <a:off x="828676" y="1842799"/>
            <a:ext cx="11095500" cy="1872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Access to Capital </a:t>
            </a:r>
            <a:endParaRPr/>
          </a:p>
        </p:txBody>
      </p:sp>
      <p:sp>
        <p:nvSpPr>
          <p:cNvPr id="303" name="Google Shape;303;g2f46e24d43b_1_99"/>
          <p:cNvSpPr txBox="1">
            <a:spLocks noGrp="1"/>
          </p:cNvSpPr>
          <p:nvPr>
            <p:ph type="subTitle" idx="1"/>
          </p:nvPr>
        </p:nvSpPr>
        <p:spPr>
          <a:xfrm>
            <a:off x="828675" y="3505200"/>
            <a:ext cx="11095500" cy="1238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Permissible ways to raise capital for a cannabis license</a:t>
            </a:r>
            <a:endParaRPr/>
          </a:p>
        </p:txBody>
      </p:sp>
      <p:pic>
        <p:nvPicPr>
          <p:cNvPr id="304" name="Google Shape;304;g2f46e24d43b_1_99"/>
          <p:cNvPicPr preferRelativeResize="0"/>
          <p:nvPr/>
        </p:nvPicPr>
        <p:blipFill>
          <a:blip r:embed="rId3">
            <a:alphaModFix/>
          </a:blip>
          <a:stretch>
            <a:fillRect/>
          </a:stretch>
        </p:blipFill>
        <p:spPr>
          <a:xfrm>
            <a:off x="7424775" y="628625"/>
            <a:ext cx="1371900" cy="13719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f2e1b3b929_0_5"/>
          <p:cNvSpPr txBox="1">
            <a:spLocks noGrp="1"/>
          </p:cNvSpPr>
          <p:nvPr>
            <p:ph type="title"/>
          </p:nvPr>
        </p:nvSpPr>
        <p:spPr>
          <a:xfrm>
            <a:off x="665975" y="346653"/>
            <a:ext cx="10515600" cy="78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40E3E"/>
              </a:buClr>
              <a:buSzPts val="2400"/>
              <a:buFont typeface="Calibri"/>
              <a:buNone/>
            </a:pPr>
            <a:r>
              <a:rPr lang="en-US" b="1" dirty="0"/>
              <a:t>Access to Capital: Collaboration with Another Business </a:t>
            </a:r>
            <a:endParaRPr b="1" dirty="0"/>
          </a:p>
        </p:txBody>
      </p:sp>
      <p:sp>
        <p:nvSpPr>
          <p:cNvPr id="310" name="Google Shape;310;g2f2e1b3b929_0_5"/>
          <p:cNvSpPr txBox="1">
            <a:spLocks noGrp="1"/>
          </p:cNvSpPr>
          <p:nvPr>
            <p:ph type="body" idx="1"/>
          </p:nvPr>
        </p:nvSpPr>
        <p:spPr>
          <a:xfrm>
            <a:off x="665975" y="914425"/>
            <a:ext cx="9812100" cy="36483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67863"/>
              <a:buNone/>
            </a:pPr>
            <a:r>
              <a:rPr lang="en-US" sz="2652"/>
              <a:t>A conditional licensee may enter into branding or licensing agreements with other cannabis companies, provided the agreements comply with Maryland law. Specifically, a licensee may not enter in an agreement that permits a licensor to exercise ownership or control over the licensee’s operation. ‘Control,’ as defined in statute and regulation, includes the ability to make major marketing decisions.  </a:t>
            </a:r>
            <a:endParaRPr sz="2652"/>
          </a:p>
          <a:p>
            <a:pPr marL="228600" lvl="0" indent="-114300" algn="l" rtl="0">
              <a:lnSpc>
                <a:spcPct val="90000"/>
              </a:lnSpc>
              <a:spcBef>
                <a:spcPts val="0"/>
              </a:spcBef>
              <a:spcAft>
                <a:spcPts val="0"/>
              </a:spcAft>
              <a:buClr>
                <a:schemeClr val="dk1"/>
              </a:buClr>
              <a:buSzPct val="67863"/>
              <a:buNone/>
            </a:pPr>
            <a:endParaRPr sz="2652"/>
          </a:p>
          <a:p>
            <a:pPr marL="228600" lvl="0" indent="-114300" algn="l" rtl="0">
              <a:lnSpc>
                <a:spcPct val="90000"/>
              </a:lnSpc>
              <a:spcBef>
                <a:spcPts val="0"/>
              </a:spcBef>
              <a:spcAft>
                <a:spcPts val="0"/>
              </a:spcAft>
              <a:buClr>
                <a:schemeClr val="dk1"/>
              </a:buClr>
              <a:buSzPct val="67863"/>
              <a:buNone/>
            </a:pPr>
            <a:endParaRPr sz="2652"/>
          </a:p>
          <a:p>
            <a:pPr marL="0" lvl="0" indent="0" algn="l" rtl="0">
              <a:lnSpc>
                <a:spcPct val="90000"/>
              </a:lnSpc>
              <a:spcBef>
                <a:spcPts val="0"/>
              </a:spcBef>
              <a:spcAft>
                <a:spcPts val="0"/>
              </a:spcAft>
              <a:buNone/>
            </a:pPr>
            <a:r>
              <a:rPr lang="en-US" sz="2652" b="1"/>
              <a:t>Use of a Trade Name: </a:t>
            </a:r>
            <a:r>
              <a:rPr lang="en-US" sz="2652"/>
              <a:t>A licensee may not operate its business using the name of another company, but it may use a name that indicates a relationship with another company. </a:t>
            </a:r>
            <a:r>
              <a:rPr lang="en-US" sz="2652" b="1"/>
              <a:t>Example: </a:t>
            </a:r>
            <a:r>
              <a:rPr lang="en-US" sz="2652"/>
              <a:t> There is a licensed entity called </a:t>
            </a:r>
            <a:r>
              <a:rPr lang="en-US" sz="2652" i="1"/>
              <a:t>Joe’s Cannabis Shop</a:t>
            </a:r>
            <a:r>
              <a:rPr lang="en-US" sz="2652"/>
              <a:t> and another licensee, </a:t>
            </a:r>
            <a:r>
              <a:rPr lang="en-US" sz="2652" i="1"/>
              <a:t>Licensee A. Licensee A</a:t>
            </a:r>
            <a:r>
              <a:rPr lang="en-US" sz="2652"/>
              <a:t> may not operate as </a:t>
            </a:r>
            <a:r>
              <a:rPr lang="en-US" sz="2652" i="1"/>
              <a:t>Joe’s Cannabis Shop</a:t>
            </a:r>
            <a:r>
              <a:rPr lang="en-US" sz="2652"/>
              <a:t> even if </a:t>
            </a:r>
            <a:r>
              <a:rPr lang="en-US" sz="2652" i="1"/>
              <a:t>Joe’s</a:t>
            </a:r>
            <a:r>
              <a:rPr lang="en-US" sz="2652"/>
              <a:t> would license the use of its name. However, </a:t>
            </a:r>
            <a:r>
              <a:rPr lang="en-US" sz="2652" i="1"/>
              <a:t>Licensee A</a:t>
            </a:r>
            <a:r>
              <a:rPr lang="en-US" sz="2652"/>
              <a:t> could operate as </a:t>
            </a:r>
            <a:r>
              <a:rPr lang="en-US" sz="2652" i="1"/>
              <a:t>“Licensee A: A Dispensary that Collaborates with Joe’s Cannabis Shop”.</a:t>
            </a:r>
            <a:br>
              <a:rPr lang="en-US" sz="2652" i="1"/>
            </a:br>
            <a:endParaRPr sz="2652" i="1"/>
          </a:p>
          <a:p>
            <a:pPr marL="0" lvl="0" indent="0" algn="l" rtl="0">
              <a:lnSpc>
                <a:spcPct val="90000"/>
              </a:lnSpc>
              <a:spcBef>
                <a:spcPts val="0"/>
              </a:spcBef>
              <a:spcAft>
                <a:spcPts val="0"/>
              </a:spcAft>
              <a:buNone/>
            </a:pPr>
            <a:r>
              <a:rPr lang="en-US" sz="2652" b="1"/>
              <a:t>Licensing Agreement</a:t>
            </a:r>
            <a:r>
              <a:rPr lang="en-US" sz="2652"/>
              <a:t> – A licensee may enter into a licensing agreement with another cannabis company to sell certain products. The licensor may establish requirements for how the trade name or trademark is used, including to protect its value or avoid incurring liability to the licensor. </a:t>
            </a:r>
            <a:r>
              <a:rPr lang="en-US" sz="2652"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Example: </a:t>
            </a:r>
            <a:r>
              <a:rPr lang="en-US" sz="2652">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A licensed company called GreenMonster could enter into a licensing agreement with another licensee to sell products bearing the GreenMonster tradename or trademark and use the GreenMonster trade name or trademark on displays in the licensee’s store or website. The agreement may require that GreenMonster products are displayed a certain way.</a:t>
            </a:r>
            <a:endParaRPr/>
          </a:p>
        </p:txBody>
      </p:sp>
      <p:pic>
        <p:nvPicPr>
          <p:cNvPr id="311" name="Google Shape;311;g2f2e1b3b929_0_5"/>
          <p:cNvPicPr preferRelativeResize="0"/>
          <p:nvPr/>
        </p:nvPicPr>
        <p:blipFill>
          <a:blip r:embed="rId3">
            <a:alphaModFix/>
          </a:blip>
          <a:stretch>
            <a:fillRect/>
          </a:stretch>
        </p:blipFill>
        <p:spPr>
          <a:xfrm>
            <a:off x="10571925" y="255525"/>
            <a:ext cx="1371900" cy="1371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2f46e24d43b_1_49"/>
          <p:cNvSpPr txBox="1">
            <a:spLocks noGrp="1"/>
          </p:cNvSpPr>
          <p:nvPr>
            <p:ph type="ctrTitle"/>
          </p:nvPr>
        </p:nvSpPr>
        <p:spPr>
          <a:xfrm>
            <a:off x="828676" y="1842799"/>
            <a:ext cx="11095500" cy="1872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OneStop Access</a:t>
            </a:r>
            <a:endParaRPr dirty="0"/>
          </a:p>
        </p:txBody>
      </p:sp>
      <p:sp>
        <p:nvSpPr>
          <p:cNvPr id="72" name="Google Shape;72;g2f46e24d43b_1_49"/>
          <p:cNvSpPr txBox="1">
            <a:spLocks noGrp="1"/>
          </p:cNvSpPr>
          <p:nvPr>
            <p:ph type="subTitle" idx="1"/>
          </p:nvPr>
        </p:nvSpPr>
        <p:spPr>
          <a:xfrm>
            <a:off x="828675" y="3505200"/>
            <a:ext cx="11095500" cy="1238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How to Complete the Supplemental Application</a:t>
            </a:r>
            <a:endParaRPr/>
          </a:p>
        </p:txBody>
      </p:sp>
      <p:pic>
        <p:nvPicPr>
          <p:cNvPr id="73" name="Google Shape;73;g2f46e24d43b_1_49"/>
          <p:cNvPicPr preferRelativeResize="0"/>
          <p:nvPr/>
        </p:nvPicPr>
        <p:blipFill>
          <a:blip r:embed="rId3">
            <a:alphaModFix/>
          </a:blip>
          <a:stretch>
            <a:fillRect/>
          </a:stretch>
        </p:blipFill>
        <p:spPr>
          <a:xfrm>
            <a:off x="7424775" y="628625"/>
            <a:ext cx="1371900" cy="1371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
          <p:cNvSpPr txBox="1">
            <a:spLocks noGrp="1"/>
          </p:cNvSpPr>
          <p:nvPr>
            <p:ph type="title"/>
          </p:nvPr>
        </p:nvSpPr>
        <p:spPr>
          <a:xfrm>
            <a:off x="838200" y="365126"/>
            <a:ext cx="10515600" cy="78018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40E3E"/>
              </a:buClr>
              <a:buSzPts val="2400"/>
              <a:buFont typeface="Calibri"/>
              <a:buNone/>
            </a:pPr>
            <a:r>
              <a:rPr lang="en-US" b="1" dirty="0"/>
              <a:t>Access to Capital: Equity in the Cannabis Licensee</a:t>
            </a:r>
            <a:endParaRPr b="1" dirty="0"/>
          </a:p>
        </p:txBody>
      </p:sp>
      <p:sp>
        <p:nvSpPr>
          <p:cNvPr id="317" name="Google Shape;317;p2"/>
          <p:cNvSpPr txBox="1">
            <a:spLocks noGrp="1"/>
          </p:cNvSpPr>
          <p:nvPr>
            <p:ph type="body" idx="1"/>
          </p:nvPr>
        </p:nvSpPr>
        <p:spPr>
          <a:xfrm>
            <a:off x="838200" y="961375"/>
            <a:ext cx="9812100" cy="3400800"/>
          </a:xfrm>
          <a:prstGeom prst="rect">
            <a:avLst/>
          </a:prstGeom>
          <a:noFill/>
          <a:ln>
            <a:noFill/>
          </a:ln>
        </p:spPr>
        <p:txBody>
          <a:bodyPr spcFirstLastPara="1" wrap="square" lIns="91425" tIns="45700" rIns="91425" bIns="45700" anchor="t" anchorCtr="0">
            <a:noAutofit/>
          </a:bodyPr>
          <a:lstStyle/>
          <a:p>
            <a:pPr marL="457200" lvl="0" indent="-349250" algn="l" rtl="0">
              <a:lnSpc>
                <a:spcPct val="80000"/>
              </a:lnSpc>
              <a:spcBef>
                <a:spcPts val="0"/>
              </a:spcBef>
              <a:spcAft>
                <a:spcPts val="0"/>
              </a:spcAft>
              <a:buSzPts val="1900"/>
              <a:buChar char="•"/>
            </a:pPr>
            <a:r>
              <a:rPr lang="en-US" sz="1900"/>
              <a:t>Under Maryland law, MCA is authorized to approve certain ownership changes during the conditional licensing period for the purpose of raising capital</a:t>
            </a:r>
            <a:endParaRPr sz="1900"/>
          </a:p>
          <a:p>
            <a:pPr marL="914400" lvl="1" indent="-349250" algn="l" rtl="0">
              <a:lnSpc>
                <a:spcPct val="80000"/>
              </a:lnSpc>
              <a:spcBef>
                <a:spcPts val="0"/>
              </a:spcBef>
              <a:spcAft>
                <a:spcPts val="0"/>
              </a:spcAft>
              <a:buSzPts val="1900"/>
              <a:buChar char="•"/>
            </a:pPr>
            <a:r>
              <a:rPr lang="en-US" sz="1700"/>
              <a:t>Individuals verified as social equity applicants (SEA) must continue to hold at least </a:t>
            </a:r>
            <a:r>
              <a:rPr lang="en-US" sz="1700" b="1"/>
              <a:t>65%</a:t>
            </a:r>
            <a:r>
              <a:rPr lang="en-US" sz="1700"/>
              <a:t> of the equity in the business</a:t>
            </a:r>
            <a:endParaRPr sz="1700"/>
          </a:p>
          <a:p>
            <a:pPr marL="914400" lvl="1" indent="-349250" algn="l" rtl="0">
              <a:lnSpc>
                <a:spcPct val="80000"/>
              </a:lnSpc>
              <a:spcBef>
                <a:spcPts val="0"/>
              </a:spcBef>
              <a:spcAft>
                <a:spcPts val="0"/>
              </a:spcAft>
              <a:buSzPts val="1900"/>
              <a:buChar char="•"/>
            </a:pPr>
            <a:r>
              <a:rPr lang="en-US" sz="1700"/>
              <a:t>The individual(s) identified as SEA on the initial application submitted to MCA must maintain at least </a:t>
            </a:r>
            <a:r>
              <a:rPr lang="en-US" sz="1700" b="1"/>
              <a:t>51%</a:t>
            </a:r>
            <a:r>
              <a:rPr lang="en-US" sz="1700"/>
              <a:t> equity in the business</a:t>
            </a:r>
            <a:endParaRPr sz="1700" b="1"/>
          </a:p>
          <a:p>
            <a:pPr marL="914400" lvl="1" indent="-349250" algn="l" rtl="0">
              <a:lnSpc>
                <a:spcPct val="80000"/>
              </a:lnSpc>
              <a:spcBef>
                <a:spcPts val="0"/>
              </a:spcBef>
              <a:spcAft>
                <a:spcPts val="0"/>
              </a:spcAft>
              <a:buSzPts val="1900"/>
              <a:buChar char="•"/>
            </a:pPr>
            <a:r>
              <a:rPr lang="en-US" sz="1700"/>
              <a:t>Any new owner must complete the required criminal history and financial background investigation</a:t>
            </a:r>
            <a:endParaRPr sz="1700"/>
          </a:p>
          <a:p>
            <a:pPr marL="457200" lvl="0" indent="-349250" algn="l" rtl="0">
              <a:lnSpc>
                <a:spcPct val="80000"/>
              </a:lnSpc>
              <a:spcBef>
                <a:spcPts val="0"/>
              </a:spcBef>
              <a:spcAft>
                <a:spcPts val="0"/>
              </a:spcAft>
              <a:buSzPts val="1900"/>
              <a:buChar char="•"/>
            </a:pPr>
            <a:r>
              <a:rPr lang="en-US" sz="1900"/>
              <a:t>Examples</a:t>
            </a:r>
            <a:endParaRPr sz="1700"/>
          </a:p>
          <a:p>
            <a:pPr marL="914400" lvl="1" indent="-349250" algn="l" rtl="0">
              <a:lnSpc>
                <a:spcPct val="80000"/>
              </a:lnSpc>
              <a:spcBef>
                <a:spcPts val="0"/>
              </a:spcBef>
              <a:spcAft>
                <a:spcPts val="0"/>
              </a:spcAft>
              <a:buSzPts val="1900"/>
              <a:buChar char="•"/>
            </a:pPr>
            <a:r>
              <a:rPr lang="en-US" sz="1700"/>
              <a:t>If the initial application lists </a:t>
            </a:r>
            <a:r>
              <a:rPr lang="en-US" sz="1700" b="1"/>
              <a:t>one</a:t>
            </a:r>
            <a:r>
              <a:rPr lang="en-US" sz="1700"/>
              <a:t> SEA-verified individual as holding </a:t>
            </a:r>
            <a:r>
              <a:rPr lang="en-US" sz="1700" b="1"/>
              <a:t>65%</a:t>
            </a:r>
            <a:r>
              <a:rPr lang="en-US" sz="1700"/>
              <a:t> of the equity in the business → can sell up to </a:t>
            </a:r>
            <a:r>
              <a:rPr lang="en-US" sz="1700" b="1"/>
              <a:t>14%</a:t>
            </a:r>
            <a:r>
              <a:rPr lang="en-US" sz="1700"/>
              <a:t> equity in the entity to another SEA-verified individual</a:t>
            </a:r>
            <a:endParaRPr sz="1700"/>
          </a:p>
          <a:p>
            <a:pPr marL="914400" lvl="1" indent="-336550" algn="l" rtl="0">
              <a:lnSpc>
                <a:spcPct val="80000"/>
              </a:lnSpc>
              <a:spcBef>
                <a:spcPts val="0"/>
              </a:spcBef>
              <a:spcAft>
                <a:spcPts val="0"/>
              </a:spcAft>
              <a:buSzPts val="1700"/>
              <a:buChar char="•"/>
            </a:pPr>
            <a:r>
              <a:rPr lang="en-US" sz="1700"/>
              <a:t>If the initial application lists </a:t>
            </a:r>
            <a:r>
              <a:rPr lang="en-US" sz="1700" b="1"/>
              <a:t>one</a:t>
            </a:r>
            <a:r>
              <a:rPr lang="en-US" sz="1700"/>
              <a:t> SEA-verified individual holding </a:t>
            </a:r>
            <a:r>
              <a:rPr lang="en-US" sz="1700" b="1"/>
              <a:t>100% </a:t>
            </a:r>
            <a:r>
              <a:rPr lang="en-US" sz="1700"/>
              <a:t>equity in the business, they must maintain at least </a:t>
            </a:r>
            <a:r>
              <a:rPr lang="en-US" sz="1700" b="1"/>
              <a:t>51%</a:t>
            </a:r>
            <a:r>
              <a:rPr lang="en-US" sz="1700"/>
              <a:t> in the entity; no more than 35% equity may be held by individuals who are not SEA-verified</a:t>
            </a:r>
            <a:endParaRPr sz="1700"/>
          </a:p>
          <a:p>
            <a:pPr marL="914400" lvl="1" indent="-349250" algn="l" rtl="0">
              <a:lnSpc>
                <a:spcPct val="80000"/>
              </a:lnSpc>
              <a:spcBef>
                <a:spcPts val="0"/>
              </a:spcBef>
              <a:spcAft>
                <a:spcPts val="0"/>
              </a:spcAft>
              <a:buSzPts val="1900"/>
              <a:buChar char="•"/>
            </a:pPr>
            <a:r>
              <a:rPr lang="en-US" sz="1700"/>
              <a:t>If the initial application lists </a:t>
            </a:r>
            <a:r>
              <a:rPr lang="en-US" sz="1700" b="1"/>
              <a:t>two</a:t>
            </a:r>
            <a:r>
              <a:rPr lang="en-US" sz="1700"/>
              <a:t> SEA-verified individuals who are each </a:t>
            </a:r>
            <a:r>
              <a:rPr lang="en-US" sz="1700" b="1"/>
              <a:t>50%</a:t>
            </a:r>
            <a:r>
              <a:rPr lang="en-US" sz="1700"/>
              <a:t> owners, they must collectively retain </a:t>
            </a:r>
            <a:r>
              <a:rPr lang="en-US" sz="1700" b="1"/>
              <a:t>51% </a:t>
            </a:r>
            <a:r>
              <a:rPr lang="en-US" sz="1700"/>
              <a:t>or greater ownership</a:t>
            </a:r>
            <a:endParaRPr sz="1700"/>
          </a:p>
        </p:txBody>
      </p:sp>
      <p:pic>
        <p:nvPicPr>
          <p:cNvPr id="318" name="Google Shape;318;p2"/>
          <p:cNvPicPr preferRelativeResize="0"/>
          <p:nvPr/>
        </p:nvPicPr>
        <p:blipFill>
          <a:blip r:embed="rId3">
            <a:alphaModFix/>
          </a:blip>
          <a:stretch>
            <a:fillRect/>
          </a:stretch>
        </p:blipFill>
        <p:spPr>
          <a:xfrm>
            <a:off x="10571925" y="255525"/>
            <a:ext cx="1371900" cy="13719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f2e1b3b929_0_10"/>
          <p:cNvSpPr txBox="1">
            <a:spLocks noGrp="1"/>
          </p:cNvSpPr>
          <p:nvPr>
            <p:ph type="title"/>
          </p:nvPr>
        </p:nvSpPr>
        <p:spPr>
          <a:xfrm>
            <a:off x="838200" y="365126"/>
            <a:ext cx="10515600" cy="78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40E3E"/>
              </a:buClr>
              <a:buSzPts val="2400"/>
              <a:buFont typeface="Calibri"/>
              <a:buNone/>
            </a:pPr>
            <a:r>
              <a:rPr lang="en-US" b="1" dirty="0"/>
              <a:t>Access to Capital: Priority Return of Capital Investment</a:t>
            </a:r>
            <a:endParaRPr b="1" dirty="0"/>
          </a:p>
        </p:txBody>
      </p:sp>
      <p:sp>
        <p:nvSpPr>
          <p:cNvPr id="324" name="Google Shape;324;g2f2e1b3b929_0_10"/>
          <p:cNvSpPr txBox="1">
            <a:spLocks noGrp="1"/>
          </p:cNvSpPr>
          <p:nvPr>
            <p:ph type="body" idx="1"/>
          </p:nvPr>
        </p:nvSpPr>
        <p:spPr>
          <a:xfrm>
            <a:off x="838200" y="992700"/>
            <a:ext cx="9843300" cy="33696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None/>
            </a:pPr>
            <a:r>
              <a:rPr lang="en-US" sz="1900"/>
              <a:t>A conditional licensee may offer priority repayment to an investor, provided that once the initial investment has been repaid, the business’ payment structure returns to a proportionate amount that is consistent with its ownership structure. </a:t>
            </a:r>
            <a:endParaRPr sz="1900"/>
          </a:p>
          <a:p>
            <a:pPr marL="0" lvl="0" indent="0" algn="l" rtl="0">
              <a:lnSpc>
                <a:spcPct val="90000"/>
              </a:lnSpc>
              <a:spcBef>
                <a:spcPts val="0"/>
              </a:spcBef>
              <a:spcAft>
                <a:spcPts val="0"/>
              </a:spcAft>
              <a:buNone/>
            </a:pPr>
            <a:endParaRPr sz="1900"/>
          </a:p>
          <a:p>
            <a:pPr marL="0" lvl="0" indent="0" algn="l" rtl="0">
              <a:lnSpc>
                <a:spcPct val="90000"/>
              </a:lnSpc>
              <a:spcBef>
                <a:spcPts val="0"/>
              </a:spcBef>
              <a:spcAft>
                <a:spcPts val="0"/>
              </a:spcAft>
              <a:buNone/>
            </a:pPr>
            <a:r>
              <a:rPr lang="en-US" sz="1900"/>
              <a:t>Examples:</a:t>
            </a:r>
            <a:endParaRPr sz="1900"/>
          </a:p>
          <a:p>
            <a:pPr marL="457200" lvl="0" indent="-349250" algn="l" rtl="0">
              <a:lnSpc>
                <a:spcPct val="90000"/>
              </a:lnSpc>
              <a:spcBef>
                <a:spcPts val="0"/>
              </a:spcBef>
              <a:spcAft>
                <a:spcPts val="0"/>
              </a:spcAft>
              <a:buSzPts val="1900"/>
              <a:buChar char="•"/>
            </a:pPr>
            <a:r>
              <a:rPr lang="en-US" sz="1900"/>
              <a:t>An entity is owned by </a:t>
            </a:r>
            <a:r>
              <a:rPr lang="en-US" sz="1900" b="1"/>
              <a:t>2</a:t>
            </a:r>
            <a:r>
              <a:rPr lang="en-US" sz="1900"/>
              <a:t> individuals and requires </a:t>
            </a:r>
            <a:r>
              <a:rPr lang="en-US" sz="1900" b="1"/>
              <a:t>$1 million</a:t>
            </a:r>
            <a:r>
              <a:rPr lang="en-US" sz="1900"/>
              <a:t> to commence operations: Owner A is the SEA and owns </a:t>
            </a:r>
            <a:r>
              <a:rPr lang="en-US" sz="1900" b="1"/>
              <a:t>65%</a:t>
            </a:r>
            <a:r>
              <a:rPr lang="en-US" sz="1900"/>
              <a:t>. Owner B is a non-SEA who owns </a:t>
            </a:r>
            <a:r>
              <a:rPr lang="en-US" sz="1900" b="1"/>
              <a:t>35%</a:t>
            </a:r>
            <a:r>
              <a:rPr lang="en-US" sz="1900"/>
              <a:t>. Owner A provides </a:t>
            </a:r>
            <a:r>
              <a:rPr lang="en-US" sz="1900" b="1"/>
              <a:t>$250,000 </a:t>
            </a:r>
            <a:r>
              <a:rPr lang="en-US" sz="1900"/>
              <a:t>and Owner B provides </a:t>
            </a:r>
            <a:r>
              <a:rPr lang="en-US" sz="1900" b="1"/>
              <a:t>$750,000</a:t>
            </a:r>
            <a:r>
              <a:rPr lang="en-US" sz="1900"/>
              <a:t>. Owner B may receive up to </a:t>
            </a:r>
            <a:r>
              <a:rPr lang="en-US" sz="1900" b="1"/>
              <a:t>75%</a:t>
            </a:r>
            <a:r>
              <a:rPr lang="en-US" sz="1900"/>
              <a:t> of the business’ profits until Owner B’s initial investment is repaid.</a:t>
            </a:r>
            <a:endParaRPr sz="1900"/>
          </a:p>
          <a:p>
            <a:pPr marL="457200" lvl="0" indent="-349250" algn="l" rtl="0">
              <a:lnSpc>
                <a:spcPct val="90000"/>
              </a:lnSpc>
              <a:spcBef>
                <a:spcPts val="0"/>
              </a:spcBef>
              <a:spcAft>
                <a:spcPts val="0"/>
              </a:spcAft>
              <a:buSzPts val="1900"/>
              <a:buChar char="•"/>
            </a:pPr>
            <a:r>
              <a:rPr lang="en-US" sz="1900"/>
              <a:t>An entity is owned entirely by </a:t>
            </a:r>
            <a:r>
              <a:rPr lang="en-US" sz="1900" b="1"/>
              <a:t>1</a:t>
            </a:r>
            <a:r>
              <a:rPr lang="en-US" sz="1900"/>
              <a:t> individual and requires </a:t>
            </a:r>
            <a:r>
              <a:rPr lang="en-US" sz="1900" b="1"/>
              <a:t>$1 million</a:t>
            </a:r>
            <a:r>
              <a:rPr lang="en-US" sz="1900"/>
              <a:t> to commence operations: The individual provides </a:t>
            </a:r>
            <a:r>
              <a:rPr lang="en-US" sz="1900" b="1"/>
              <a:t>$300,000 </a:t>
            </a:r>
            <a:r>
              <a:rPr lang="en-US" sz="1900"/>
              <a:t>of the initial capital and obtains the other </a:t>
            </a:r>
            <a:r>
              <a:rPr lang="en-US" sz="1900" b="1"/>
              <a:t>$700,000 </a:t>
            </a:r>
            <a:r>
              <a:rPr lang="en-US" sz="1900"/>
              <a:t>from a lender. The lender may receive up to </a:t>
            </a:r>
            <a:r>
              <a:rPr lang="en-US" sz="1900" b="1"/>
              <a:t>70%</a:t>
            </a:r>
            <a:r>
              <a:rPr lang="en-US" sz="1900"/>
              <a:t> of the business’ profits until the initial loan is repaid.</a:t>
            </a:r>
            <a:endParaRPr sz="1900"/>
          </a:p>
          <a:p>
            <a:pPr marL="0" lvl="0" indent="0" algn="l" rtl="0">
              <a:lnSpc>
                <a:spcPct val="90000"/>
              </a:lnSpc>
              <a:spcBef>
                <a:spcPts val="0"/>
              </a:spcBef>
              <a:spcAft>
                <a:spcPts val="0"/>
              </a:spcAft>
              <a:buNone/>
            </a:pPr>
            <a:endParaRPr sz="1900"/>
          </a:p>
          <a:p>
            <a:pPr marL="0" lvl="0" indent="0" algn="l" rtl="0">
              <a:lnSpc>
                <a:spcPct val="90000"/>
              </a:lnSpc>
              <a:spcBef>
                <a:spcPts val="0"/>
              </a:spcBef>
              <a:spcAft>
                <a:spcPts val="0"/>
              </a:spcAft>
              <a:buNone/>
            </a:pPr>
            <a:r>
              <a:rPr lang="en-US" sz="1900"/>
              <a:t>In both scenarios, once the initial investment is repaid, payments must be distributed according to an individual’s ownership share of the entity.</a:t>
            </a:r>
            <a:endParaRPr sz="1900"/>
          </a:p>
        </p:txBody>
      </p:sp>
      <p:pic>
        <p:nvPicPr>
          <p:cNvPr id="325" name="Google Shape;325;g2f2e1b3b929_0_10"/>
          <p:cNvPicPr preferRelativeResize="0"/>
          <p:nvPr/>
        </p:nvPicPr>
        <p:blipFill>
          <a:blip r:embed="rId3">
            <a:alphaModFix/>
          </a:blip>
          <a:stretch>
            <a:fillRect/>
          </a:stretch>
        </p:blipFill>
        <p:spPr>
          <a:xfrm>
            <a:off x="10571925" y="255525"/>
            <a:ext cx="1371900" cy="13719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f2e1b3b929_0_15"/>
          <p:cNvSpPr txBox="1">
            <a:spLocks noGrp="1"/>
          </p:cNvSpPr>
          <p:nvPr>
            <p:ph type="title"/>
          </p:nvPr>
        </p:nvSpPr>
        <p:spPr>
          <a:xfrm>
            <a:off x="838200" y="365126"/>
            <a:ext cx="10515600" cy="78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40E3E"/>
              </a:buClr>
              <a:buSzPts val="2400"/>
              <a:buFont typeface="Calibri"/>
              <a:buNone/>
            </a:pPr>
            <a:r>
              <a:rPr lang="en-US" b="1" dirty="0"/>
              <a:t>Access to Capital: License as Collateral for a Loan</a:t>
            </a:r>
            <a:endParaRPr b="1" dirty="0"/>
          </a:p>
        </p:txBody>
      </p:sp>
      <p:sp>
        <p:nvSpPr>
          <p:cNvPr id="331" name="Google Shape;331;g2f2e1b3b929_0_15"/>
          <p:cNvSpPr txBox="1">
            <a:spLocks noGrp="1"/>
          </p:cNvSpPr>
          <p:nvPr>
            <p:ph type="body" idx="1"/>
          </p:nvPr>
        </p:nvSpPr>
        <p:spPr>
          <a:xfrm>
            <a:off x="838200" y="1302325"/>
            <a:ext cx="9733800" cy="3060000"/>
          </a:xfrm>
          <a:prstGeom prst="rect">
            <a:avLst/>
          </a:prstGeom>
          <a:noFill/>
          <a:ln>
            <a:noFill/>
          </a:ln>
        </p:spPr>
        <p:txBody>
          <a:bodyPr spcFirstLastPara="1" wrap="square" lIns="91425" tIns="45700" rIns="91425" bIns="45700" anchor="t" anchorCtr="0">
            <a:normAutofit/>
          </a:bodyPr>
          <a:lstStyle/>
          <a:p>
            <a:pPr marL="457200" lvl="0" indent="-361950" algn="l" rtl="0">
              <a:lnSpc>
                <a:spcPct val="90000"/>
              </a:lnSpc>
              <a:spcBef>
                <a:spcPts val="0"/>
              </a:spcBef>
              <a:spcAft>
                <a:spcPts val="0"/>
              </a:spcAft>
              <a:buSzPts val="2100"/>
              <a:buChar char="•"/>
            </a:pPr>
            <a:r>
              <a:rPr lang="en-US" sz="2100"/>
              <a:t>A conditional license may use the value of a cannabis license as collateral to obtain a loan from an MCA-registered creditor.</a:t>
            </a:r>
            <a:endParaRPr sz="2100"/>
          </a:p>
          <a:p>
            <a:pPr marL="457200" lvl="0" indent="-361950" algn="l" rtl="0">
              <a:lnSpc>
                <a:spcPct val="90000"/>
              </a:lnSpc>
              <a:spcBef>
                <a:spcPts val="0"/>
              </a:spcBef>
              <a:spcAft>
                <a:spcPts val="0"/>
              </a:spcAft>
              <a:buSzPts val="2100"/>
              <a:buChar char="•"/>
            </a:pPr>
            <a:r>
              <a:rPr lang="en-US" sz="2100"/>
              <a:t>The license can be sold to an eligible bidder to satisfy the debt if the licensee becomes insolvent or otherwise defaults on its loan obligations.</a:t>
            </a:r>
            <a:endParaRPr sz="2000"/>
          </a:p>
          <a:p>
            <a:pPr marL="457200" lvl="0" indent="-361950" algn="l" rtl="0">
              <a:lnSpc>
                <a:spcPct val="90000"/>
              </a:lnSpc>
              <a:spcBef>
                <a:spcPts val="0"/>
              </a:spcBef>
              <a:spcAft>
                <a:spcPts val="0"/>
              </a:spcAft>
              <a:buSzPts val="2100"/>
              <a:buChar char="•"/>
            </a:pPr>
            <a:r>
              <a:rPr lang="en-US" sz="2100"/>
              <a:t>The creditor must select, or a court may appoint, a receiver to oversee the orderly transfer of the license &amp; manage the business while it is in the receivership.</a:t>
            </a:r>
            <a:endParaRPr sz="2100"/>
          </a:p>
          <a:p>
            <a:pPr marL="457200" lvl="0" indent="-361950" algn="l" rtl="0">
              <a:lnSpc>
                <a:spcPct val="90000"/>
              </a:lnSpc>
              <a:spcBef>
                <a:spcPts val="0"/>
              </a:spcBef>
              <a:spcAft>
                <a:spcPts val="0"/>
              </a:spcAft>
              <a:buSzPts val="2100"/>
              <a:buChar char="•"/>
            </a:pPr>
            <a:r>
              <a:rPr lang="en-US" sz="2100"/>
              <a:t>A prospective receiver must apply for and receive MCA approval to act as a receiver.</a:t>
            </a:r>
            <a:endParaRPr sz="2100"/>
          </a:p>
        </p:txBody>
      </p:sp>
      <p:pic>
        <p:nvPicPr>
          <p:cNvPr id="332" name="Google Shape;332;g2f2e1b3b929_0_15"/>
          <p:cNvPicPr preferRelativeResize="0"/>
          <p:nvPr/>
        </p:nvPicPr>
        <p:blipFill>
          <a:blip r:embed="rId3">
            <a:alphaModFix/>
          </a:blip>
          <a:stretch>
            <a:fillRect/>
          </a:stretch>
        </p:blipFill>
        <p:spPr>
          <a:xfrm>
            <a:off x="10571925" y="255525"/>
            <a:ext cx="1371900" cy="13719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f2e1b3b929_0_0"/>
          <p:cNvSpPr txBox="1">
            <a:spLocks noGrp="1"/>
          </p:cNvSpPr>
          <p:nvPr>
            <p:ph type="title"/>
          </p:nvPr>
        </p:nvSpPr>
        <p:spPr>
          <a:xfrm>
            <a:off x="838200" y="365126"/>
            <a:ext cx="10515600" cy="78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40E3E"/>
              </a:buClr>
              <a:buSzPts val="2400"/>
              <a:buFont typeface="Calibri"/>
              <a:buNone/>
            </a:pPr>
            <a:r>
              <a:rPr lang="en-US" b="1" dirty="0"/>
              <a:t>Access to Capital: Co-Location</a:t>
            </a:r>
            <a:endParaRPr b="1" dirty="0"/>
          </a:p>
        </p:txBody>
      </p:sp>
      <p:sp>
        <p:nvSpPr>
          <p:cNvPr id="338" name="Google Shape;338;g2f2e1b3b929_0_0"/>
          <p:cNvSpPr txBox="1">
            <a:spLocks noGrp="1"/>
          </p:cNvSpPr>
          <p:nvPr>
            <p:ph type="body" idx="1"/>
          </p:nvPr>
        </p:nvSpPr>
        <p:spPr>
          <a:xfrm>
            <a:off x="838200" y="789125"/>
            <a:ext cx="9733800" cy="34635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chemeClr val="dk1"/>
              </a:buClr>
              <a:buSzPts val="1800"/>
              <a:buNone/>
            </a:pPr>
            <a:r>
              <a:rPr lang="en-US" sz="2000" dirty="0"/>
              <a:t>A conditional licensee may enter an agreement to share a space with another conditional licensee or they may lease/rent space from an operational licensee, provided certain requirements are met. These include but are not limited to: </a:t>
            </a:r>
            <a:endParaRPr sz="2000" dirty="0"/>
          </a:p>
          <a:p>
            <a:pPr marL="228600" lvl="0" indent="-114300" algn="l" rtl="0">
              <a:lnSpc>
                <a:spcPct val="90000"/>
              </a:lnSpc>
              <a:spcBef>
                <a:spcPts val="0"/>
              </a:spcBef>
              <a:spcAft>
                <a:spcPts val="0"/>
              </a:spcAft>
              <a:buClr>
                <a:schemeClr val="dk1"/>
              </a:buClr>
              <a:buSzPts val="1800"/>
              <a:buNone/>
            </a:pPr>
            <a:endParaRPr sz="2000" dirty="0"/>
          </a:p>
          <a:p>
            <a:pPr marL="457200" lvl="0" indent="-355600" algn="l" rtl="0">
              <a:lnSpc>
                <a:spcPct val="90000"/>
              </a:lnSpc>
              <a:spcBef>
                <a:spcPts val="0"/>
              </a:spcBef>
              <a:spcAft>
                <a:spcPts val="0"/>
              </a:spcAft>
              <a:buSzPts val="2000"/>
              <a:buChar char="•"/>
            </a:pPr>
            <a:r>
              <a:rPr lang="en-US"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Each licensee must store and keep separate all of its </a:t>
            </a:r>
            <a:r>
              <a:rPr lang="en-US"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cannabis plants or products </a:t>
            </a:r>
            <a:r>
              <a:rPr lang="en-US"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 products cannot be commingled at any stage.</a:t>
            </a:r>
            <a:endParaRPr sz="2000" dirty="0"/>
          </a:p>
          <a:p>
            <a:pPr marL="457200" lvl="0" indent="-355600" algn="l" rtl="0">
              <a:lnSpc>
                <a:spcPct val="90000"/>
              </a:lnSpc>
              <a:spcBef>
                <a:spcPts val="0"/>
              </a:spcBef>
              <a:spcAft>
                <a:spcPts val="0"/>
              </a:spcAft>
              <a:buSzPts val="2000"/>
              <a:buChar char="•"/>
            </a:pPr>
            <a:r>
              <a:rPr lang="en-US" sz="2000" dirty="0"/>
              <a:t>Each licensee must have control over access to its storage area.</a:t>
            </a:r>
            <a:endParaRPr sz="2000" dirty="0"/>
          </a:p>
          <a:p>
            <a:pPr marL="457200" lvl="0" indent="-355600" algn="l" rtl="0">
              <a:lnSpc>
                <a:spcPct val="90000"/>
              </a:lnSpc>
              <a:spcBef>
                <a:spcPts val="0"/>
              </a:spcBef>
              <a:spcAft>
                <a:spcPts val="0"/>
              </a:spcAft>
              <a:buSzPts val="2000"/>
              <a:buChar char="•"/>
            </a:pPr>
            <a:r>
              <a:rPr lang="en-US" sz="2000" dirty="0"/>
              <a:t>Security footage must be able to be accessed by each licensee and recorded and saved separately.</a:t>
            </a:r>
            <a:endParaRPr sz="2000" dirty="0"/>
          </a:p>
          <a:p>
            <a:pPr marL="457200" lvl="0" indent="-355600" algn="l" rtl="0">
              <a:lnSpc>
                <a:spcPct val="90000"/>
              </a:lnSpc>
              <a:spcBef>
                <a:spcPts val="0"/>
              </a:spcBef>
              <a:spcAft>
                <a:spcPts val="0"/>
              </a:spcAft>
              <a:buSzPts val="2000"/>
              <a:buChar char="•"/>
            </a:pPr>
            <a:r>
              <a:rPr lang="en-US" sz="2000" dirty="0"/>
              <a:t>Co-located licensees may share equipment, provided the equipment is used by each licensee at separate times in a way that prevents cannabis plants or products commingling.</a:t>
            </a:r>
            <a:endParaRPr sz="2000" dirty="0"/>
          </a:p>
          <a:p>
            <a:pPr marL="0" lvl="0" indent="0" algn="l" rtl="0">
              <a:lnSpc>
                <a:spcPct val="90000"/>
              </a:lnSpc>
              <a:spcBef>
                <a:spcPts val="0"/>
              </a:spcBef>
              <a:spcAft>
                <a:spcPts val="0"/>
              </a:spcAft>
              <a:buNone/>
            </a:pPr>
            <a:endParaRPr sz="2000" dirty="0"/>
          </a:p>
          <a:p>
            <a:pPr marL="0" lvl="0" indent="0" algn="l" rtl="0">
              <a:lnSpc>
                <a:spcPct val="90000"/>
              </a:lnSpc>
              <a:spcBef>
                <a:spcPts val="0"/>
              </a:spcBef>
              <a:spcAft>
                <a:spcPts val="0"/>
              </a:spcAft>
              <a:buNone/>
            </a:pPr>
            <a:r>
              <a:rPr lang="en-US" sz="2000" dirty="0"/>
              <a:t>Co-location may not be used to circumvent ownership or control restrictions.</a:t>
            </a:r>
            <a:endParaRPr sz="2000" dirty="0"/>
          </a:p>
        </p:txBody>
      </p:sp>
      <p:pic>
        <p:nvPicPr>
          <p:cNvPr id="339" name="Google Shape;339;g2f2e1b3b929_0_0"/>
          <p:cNvPicPr preferRelativeResize="0"/>
          <p:nvPr/>
        </p:nvPicPr>
        <p:blipFill>
          <a:blip r:embed="rId3">
            <a:alphaModFix/>
          </a:blip>
          <a:stretch>
            <a:fillRect/>
          </a:stretch>
        </p:blipFill>
        <p:spPr>
          <a:xfrm>
            <a:off x="10571925" y="255525"/>
            <a:ext cx="1371900" cy="13719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f46e24d43b_1_109"/>
          <p:cNvSpPr txBox="1">
            <a:spLocks noGrp="1"/>
          </p:cNvSpPr>
          <p:nvPr>
            <p:ph type="ctrTitle"/>
          </p:nvPr>
        </p:nvSpPr>
        <p:spPr>
          <a:xfrm>
            <a:off x="828676" y="1842799"/>
            <a:ext cx="11095500" cy="18720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Conditional Licensees Slack Channel</a:t>
            </a:r>
            <a:endParaRPr/>
          </a:p>
        </p:txBody>
      </p:sp>
      <p:sp>
        <p:nvSpPr>
          <p:cNvPr id="345" name="Google Shape;345;g2f46e24d43b_1_109"/>
          <p:cNvSpPr txBox="1">
            <a:spLocks noGrp="1"/>
          </p:cNvSpPr>
          <p:nvPr>
            <p:ph type="subTitle" idx="1"/>
          </p:nvPr>
        </p:nvSpPr>
        <p:spPr>
          <a:xfrm>
            <a:off x="828675" y="3505200"/>
            <a:ext cx="11095500" cy="1238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3600"/>
              <a:buFont typeface="Arial"/>
              <a:buNone/>
            </a:pPr>
            <a:r>
              <a:rPr lang="en-US"/>
              <a:t>Communication Platform and Learning Management System</a:t>
            </a:r>
            <a:endParaRPr/>
          </a:p>
        </p:txBody>
      </p:sp>
      <p:pic>
        <p:nvPicPr>
          <p:cNvPr id="346" name="Google Shape;346;g2f46e24d43b_1_109"/>
          <p:cNvPicPr preferRelativeResize="0"/>
          <p:nvPr/>
        </p:nvPicPr>
        <p:blipFill>
          <a:blip r:embed="rId3">
            <a:alphaModFix/>
          </a:blip>
          <a:stretch>
            <a:fillRect/>
          </a:stretch>
        </p:blipFill>
        <p:spPr>
          <a:xfrm>
            <a:off x="7424775" y="628625"/>
            <a:ext cx="1371900" cy="13719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f46e24d43b_9_162"/>
          <p:cNvSpPr txBox="1">
            <a:spLocks noGrp="1"/>
          </p:cNvSpPr>
          <p:nvPr>
            <p:ph type="title"/>
          </p:nvPr>
        </p:nvSpPr>
        <p:spPr>
          <a:xfrm>
            <a:off x="183975" y="444108"/>
            <a:ext cx="5768100" cy="328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50"/>
              <a:buFont typeface="Arial"/>
              <a:buNone/>
            </a:pPr>
            <a:r>
              <a:rPr lang="en-US" b="1" dirty="0">
                <a:solidFill>
                  <a:srgbClr val="D70038"/>
                </a:solidFill>
              </a:rPr>
              <a:t>BUILDING COMMUNITY THROUGH SLACK</a:t>
            </a:r>
            <a:endParaRPr b="1" dirty="0">
              <a:solidFill>
                <a:srgbClr val="D70038"/>
              </a:solidFill>
            </a:endParaRPr>
          </a:p>
        </p:txBody>
      </p:sp>
      <p:sp>
        <p:nvSpPr>
          <p:cNvPr id="352" name="Google Shape;352;g2f46e24d43b_9_162"/>
          <p:cNvSpPr txBox="1">
            <a:spLocks noGrp="1"/>
          </p:cNvSpPr>
          <p:nvPr>
            <p:ph type="body" idx="1"/>
          </p:nvPr>
        </p:nvSpPr>
        <p:spPr>
          <a:xfrm>
            <a:off x="333483" y="935319"/>
            <a:ext cx="10284300" cy="985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500"/>
              <a:buFont typeface="Arial"/>
              <a:buNone/>
            </a:pPr>
            <a:r>
              <a:rPr lang="en-US" dirty="0">
                <a:solidFill>
                  <a:srgbClr val="222222"/>
                </a:solidFill>
                <a:highlight>
                  <a:srgbClr val="FFFFFF"/>
                </a:highlight>
              </a:rPr>
              <a:t>OSE believes that building community is essential for the success of the social equity licensees. As a result, we have decided to provide social equity licensees with access to Slack to allow for the sharing of information.</a:t>
            </a:r>
            <a:endParaRPr dirty="0"/>
          </a:p>
        </p:txBody>
      </p:sp>
      <p:pic>
        <p:nvPicPr>
          <p:cNvPr id="353" name="Google Shape;353;g2f46e24d43b_9_162"/>
          <p:cNvPicPr preferRelativeResize="0"/>
          <p:nvPr/>
        </p:nvPicPr>
        <p:blipFill rotWithShape="1">
          <a:blip r:embed="rId3">
            <a:alphaModFix/>
          </a:blip>
          <a:srcRect/>
          <a:stretch/>
        </p:blipFill>
        <p:spPr>
          <a:xfrm>
            <a:off x="5535588" y="444100"/>
            <a:ext cx="1674469" cy="352366"/>
          </a:xfrm>
          <a:prstGeom prst="rect">
            <a:avLst/>
          </a:prstGeom>
          <a:noFill/>
          <a:ln>
            <a:noFill/>
          </a:ln>
        </p:spPr>
      </p:pic>
      <p:sp>
        <p:nvSpPr>
          <p:cNvPr id="354" name="Google Shape;354;g2f46e24d43b_9_162"/>
          <p:cNvSpPr txBox="1"/>
          <p:nvPr/>
        </p:nvSpPr>
        <p:spPr>
          <a:xfrm>
            <a:off x="7340833" y="2059367"/>
            <a:ext cx="4867500" cy="569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355" name="Google Shape;355;g2f46e24d43b_9_162"/>
          <p:cNvSpPr txBox="1"/>
          <p:nvPr/>
        </p:nvSpPr>
        <p:spPr>
          <a:xfrm>
            <a:off x="333467" y="1978592"/>
            <a:ext cx="4739100" cy="3170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100">
                <a:solidFill>
                  <a:srgbClr val="222222"/>
                </a:solidFill>
                <a:highlight>
                  <a:srgbClr val="FFFFFF"/>
                </a:highlight>
                <a:latin typeface="Calibri"/>
                <a:ea typeface="Calibri"/>
                <a:cs typeface="Calibri"/>
                <a:sym typeface="Calibri"/>
              </a:rPr>
              <a:t>Goals:</a:t>
            </a:r>
            <a:endParaRPr sz="2100">
              <a:solidFill>
                <a:srgbClr val="222222"/>
              </a:solidFill>
              <a:highlight>
                <a:srgbClr val="FFFFFF"/>
              </a:highlight>
              <a:latin typeface="Calibri"/>
              <a:ea typeface="Calibri"/>
              <a:cs typeface="Calibri"/>
              <a:sym typeface="Calibri"/>
            </a:endParaRPr>
          </a:p>
          <a:p>
            <a:pPr marL="609600" lvl="0" indent="-438150" algn="l" rtl="0">
              <a:spcBef>
                <a:spcPts val="0"/>
              </a:spcBef>
              <a:spcAft>
                <a:spcPts val="0"/>
              </a:spcAft>
              <a:buClr>
                <a:srgbClr val="222222"/>
              </a:buClr>
              <a:buSzPts val="2100"/>
              <a:buFont typeface="Calibri"/>
              <a:buChar char="●"/>
            </a:pPr>
            <a:r>
              <a:rPr lang="en-US" sz="2100">
                <a:solidFill>
                  <a:srgbClr val="222222"/>
                </a:solidFill>
                <a:highlight>
                  <a:srgbClr val="FFFFFF"/>
                </a:highlight>
                <a:latin typeface="Calibri"/>
                <a:ea typeface="Calibri"/>
                <a:cs typeface="Calibri"/>
                <a:sym typeface="Calibri"/>
              </a:rPr>
              <a:t>Community Building and Organizing</a:t>
            </a:r>
            <a:endParaRPr sz="2100">
              <a:solidFill>
                <a:srgbClr val="222222"/>
              </a:solidFill>
              <a:highlight>
                <a:srgbClr val="FFFFFF"/>
              </a:highlight>
              <a:latin typeface="Calibri"/>
              <a:ea typeface="Calibri"/>
              <a:cs typeface="Calibri"/>
              <a:sym typeface="Calibri"/>
            </a:endParaRPr>
          </a:p>
          <a:p>
            <a:pPr marL="609600" lvl="0" indent="-438150" algn="l" rtl="0">
              <a:spcBef>
                <a:spcPts val="0"/>
              </a:spcBef>
              <a:spcAft>
                <a:spcPts val="0"/>
              </a:spcAft>
              <a:buClr>
                <a:srgbClr val="222222"/>
              </a:buClr>
              <a:buSzPts val="2100"/>
              <a:buFont typeface="Calibri"/>
              <a:buChar char="●"/>
            </a:pPr>
            <a:r>
              <a:rPr lang="en-US" sz="2100">
                <a:solidFill>
                  <a:srgbClr val="222222"/>
                </a:solidFill>
                <a:highlight>
                  <a:srgbClr val="FFFFFF"/>
                </a:highlight>
                <a:latin typeface="Calibri"/>
                <a:ea typeface="Calibri"/>
                <a:cs typeface="Calibri"/>
                <a:sym typeface="Calibri"/>
              </a:rPr>
              <a:t>Platform of trusted information</a:t>
            </a:r>
            <a:endParaRPr sz="2100">
              <a:solidFill>
                <a:srgbClr val="222222"/>
              </a:solidFill>
              <a:highlight>
                <a:srgbClr val="FFFFFF"/>
              </a:highlight>
              <a:latin typeface="Calibri"/>
              <a:ea typeface="Calibri"/>
              <a:cs typeface="Calibri"/>
              <a:sym typeface="Calibri"/>
            </a:endParaRPr>
          </a:p>
          <a:p>
            <a:pPr marL="609600" lvl="0" indent="-438150" algn="l" rtl="0">
              <a:spcBef>
                <a:spcPts val="0"/>
              </a:spcBef>
              <a:spcAft>
                <a:spcPts val="0"/>
              </a:spcAft>
              <a:buClr>
                <a:srgbClr val="222222"/>
              </a:buClr>
              <a:buSzPts val="2100"/>
              <a:buFont typeface="Calibri"/>
              <a:buChar char="●"/>
            </a:pPr>
            <a:r>
              <a:rPr lang="en-US" sz="2100">
                <a:solidFill>
                  <a:srgbClr val="222222"/>
                </a:solidFill>
                <a:highlight>
                  <a:srgbClr val="FFFFFF"/>
                </a:highlight>
                <a:latin typeface="Calibri"/>
                <a:ea typeface="Calibri"/>
                <a:cs typeface="Calibri"/>
                <a:sym typeface="Calibri"/>
              </a:rPr>
              <a:t>Event Calendar</a:t>
            </a:r>
            <a:endParaRPr sz="2100">
              <a:solidFill>
                <a:srgbClr val="222222"/>
              </a:solidFill>
              <a:highlight>
                <a:srgbClr val="FFFFFF"/>
              </a:highlight>
              <a:latin typeface="Calibri"/>
              <a:ea typeface="Calibri"/>
              <a:cs typeface="Calibri"/>
              <a:sym typeface="Calibri"/>
            </a:endParaRPr>
          </a:p>
          <a:p>
            <a:pPr marL="609600" lvl="0" indent="-438150" algn="l" rtl="0">
              <a:spcBef>
                <a:spcPts val="0"/>
              </a:spcBef>
              <a:spcAft>
                <a:spcPts val="0"/>
              </a:spcAft>
              <a:buClr>
                <a:srgbClr val="222222"/>
              </a:buClr>
              <a:buSzPts val="2100"/>
              <a:buFont typeface="Calibri"/>
              <a:buChar char="●"/>
            </a:pPr>
            <a:r>
              <a:rPr lang="en-US" sz="2100">
                <a:solidFill>
                  <a:srgbClr val="222222"/>
                </a:solidFill>
                <a:highlight>
                  <a:srgbClr val="FFFFFF"/>
                </a:highlight>
                <a:latin typeface="Calibri"/>
                <a:ea typeface="Calibri"/>
                <a:cs typeface="Calibri"/>
                <a:sym typeface="Calibri"/>
              </a:rPr>
              <a:t>OSE and MCA Updates </a:t>
            </a:r>
            <a:endParaRPr sz="2100">
              <a:solidFill>
                <a:srgbClr val="222222"/>
              </a:solidFill>
              <a:highlight>
                <a:srgbClr val="FFFFFF"/>
              </a:highlight>
              <a:latin typeface="Calibri"/>
              <a:ea typeface="Calibri"/>
              <a:cs typeface="Calibri"/>
              <a:sym typeface="Calibri"/>
            </a:endParaRPr>
          </a:p>
          <a:p>
            <a:pPr marL="609600" lvl="0" indent="-438150" algn="l" rtl="0">
              <a:spcBef>
                <a:spcPts val="0"/>
              </a:spcBef>
              <a:spcAft>
                <a:spcPts val="0"/>
              </a:spcAft>
              <a:buClr>
                <a:srgbClr val="222222"/>
              </a:buClr>
              <a:buSzPts val="2100"/>
              <a:buFont typeface="Calibri"/>
              <a:buChar char="●"/>
            </a:pPr>
            <a:r>
              <a:rPr lang="en-US" sz="2100">
                <a:solidFill>
                  <a:srgbClr val="222222"/>
                </a:solidFill>
                <a:highlight>
                  <a:srgbClr val="FFFFFF"/>
                </a:highlight>
                <a:latin typeface="Calibri"/>
                <a:ea typeface="Calibri"/>
                <a:cs typeface="Calibri"/>
                <a:sym typeface="Calibri"/>
              </a:rPr>
              <a:t>Educational and Training Resources</a:t>
            </a:r>
            <a:endParaRPr sz="2100">
              <a:solidFill>
                <a:srgbClr val="222222"/>
              </a:solidFill>
              <a:highlight>
                <a:srgbClr val="FFFFFF"/>
              </a:highlight>
              <a:latin typeface="Calibri"/>
              <a:ea typeface="Calibri"/>
              <a:cs typeface="Calibri"/>
              <a:sym typeface="Calibri"/>
            </a:endParaRPr>
          </a:p>
          <a:p>
            <a:pPr marL="1219200" lvl="0" indent="0" algn="l" rtl="0">
              <a:spcBef>
                <a:spcPts val="0"/>
              </a:spcBef>
              <a:spcAft>
                <a:spcPts val="0"/>
              </a:spcAft>
              <a:buNone/>
            </a:pPr>
            <a:endParaRPr sz="2100">
              <a:solidFill>
                <a:srgbClr val="222222"/>
              </a:solidFill>
              <a:highlight>
                <a:srgbClr val="FFFFFF"/>
              </a:highlight>
              <a:latin typeface="Calibri"/>
              <a:ea typeface="Calibri"/>
              <a:cs typeface="Calibri"/>
              <a:sym typeface="Calibri"/>
            </a:endParaRPr>
          </a:p>
          <a:p>
            <a:pPr marL="0" lvl="0" indent="0" algn="l" rtl="0">
              <a:spcBef>
                <a:spcPts val="0"/>
              </a:spcBef>
              <a:spcAft>
                <a:spcPts val="0"/>
              </a:spcAft>
              <a:buNone/>
            </a:pPr>
            <a:endParaRPr sz="1500" b="1">
              <a:solidFill>
                <a:srgbClr val="222222"/>
              </a:solidFill>
              <a:highlight>
                <a:srgbClr val="FFFFFF"/>
              </a:highlight>
            </a:endParaRPr>
          </a:p>
        </p:txBody>
      </p:sp>
      <p:sp>
        <p:nvSpPr>
          <p:cNvPr id="356" name="Google Shape;356;g2f46e24d43b_9_162"/>
          <p:cNvSpPr txBox="1"/>
          <p:nvPr/>
        </p:nvSpPr>
        <p:spPr>
          <a:xfrm>
            <a:off x="5196295" y="1920519"/>
            <a:ext cx="5621700" cy="2817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100" dirty="0">
                <a:solidFill>
                  <a:schemeClr val="dk1"/>
                </a:solidFill>
                <a:latin typeface="Calibri"/>
                <a:ea typeface="Calibri"/>
                <a:cs typeface="Calibri"/>
                <a:sym typeface="Calibri"/>
              </a:rPr>
              <a:t>Onboarding:</a:t>
            </a:r>
            <a:endParaRPr sz="2100" dirty="0">
              <a:solidFill>
                <a:schemeClr val="dk1"/>
              </a:solidFill>
              <a:latin typeface="Calibri"/>
              <a:ea typeface="Calibri"/>
              <a:cs typeface="Calibri"/>
              <a:sym typeface="Calibri"/>
            </a:endParaRPr>
          </a:p>
          <a:p>
            <a:pPr marL="609600" lvl="0" indent="-438150" algn="l" rtl="0">
              <a:spcBef>
                <a:spcPts val="0"/>
              </a:spcBef>
              <a:spcAft>
                <a:spcPts val="0"/>
              </a:spcAft>
              <a:buClr>
                <a:schemeClr val="dk1"/>
              </a:buClr>
              <a:buSzPts val="2100"/>
              <a:buFont typeface="Calibri"/>
              <a:buChar char="●"/>
            </a:pPr>
            <a:r>
              <a:rPr lang="en-US" sz="2100" dirty="0">
                <a:solidFill>
                  <a:schemeClr val="dk1"/>
                </a:solidFill>
                <a:latin typeface="Calibri"/>
                <a:ea typeface="Calibri"/>
                <a:cs typeface="Calibri"/>
                <a:sym typeface="Calibri"/>
              </a:rPr>
              <a:t>Expect an email with onboarding instructions no later than Friday September 6, 2024.</a:t>
            </a:r>
            <a:endParaRPr sz="2100" dirty="0">
              <a:solidFill>
                <a:schemeClr val="dk1"/>
              </a:solidFill>
              <a:latin typeface="Calibri"/>
              <a:ea typeface="Calibri"/>
              <a:cs typeface="Calibri"/>
              <a:sym typeface="Calibri"/>
            </a:endParaRPr>
          </a:p>
          <a:p>
            <a:pPr marL="609600" lvl="0" indent="-438150" algn="l" rtl="0">
              <a:spcBef>
                <a:spcPts val="0"/>
              </a:spcBef>
              <a:spcAft>
                <a:spcPts val="0"/>
              </a:spcAft>
              <a:buClr>
                <a:schemeClr val="dk1"/>
              </a:buClr>
              <a:buSzPts val="2100"/>
              <a:buFont typeface="Calibri"/>
              <a:buChar char="●"/>
            </a:pPr>
            <a:r>
              <a:rPr lang="en-US" sz="2100" dirty="0">
                <a:solidFill>
                  <a:schemeClr val="dk1"/>
                </a:solidFill>
                <a:latin typeface="Calibri"/>
                <a:ea typeface="Calibri"/>
                <a:cs typeface="Calibri"/>
                <a:sym typeface="Calibri"/>
              </a:rPr>
              <a:t>Training &amp; Education will be provided.</a:t>
            </a: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p:txBody>
      </p:sp>
      <p:pic>
        <p:nvPicPr>
          <p:cNvPr id="2" name="Google Shape;96;g2f46e24d43b_1_29">
            <a:extLst>
              <a:ext uri="{FF2B5EF4-FFF2-40B4-BE49-F238E27FC236}">
                <a16:creationId xmlns:a16="http://schemas.microsoft.com/office/drawing/2014/main" id="{C34277B2-E2C0-15DF-E8EB-C4FBC4F3F543}"/>
              </a:ext>
            </a:extLst>
          </p:cNvPr>
          <p:cNvPicPr preferRelativeResize="0"/>
          <p:nvPr/>
        </p:nvPicPr>
        <p:blipFill>
          <a:blip r:embed="rId4">
            <a:alphaModFix/>
          </a:blip>
          <a:stretch>
            <a:fillRect/>
          </a:stretch>
        </p:blipFill>
        <p:spPr>
          <a:xfrm>
            <a:off x="10634575" y="0"/>
            <a:ext cx="1371900" cy="13719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f46e24d43b_1_104"/>
          <p:cNvSpPr txBox="1">
            <a:spLocks noGrp="1"/>
          </p:cNvSpPr>
          <p:nvPr>
            <p:ph type="ctrTitle"/>
          </p:nvPr>
        </p:nvSpPr>
        <p:spPr>
          <a:xfrm>
            <a:off x="828676" y="1842799"/>
            <a:ext cx="11095500" cy="1872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FAQs</a:t>
            </a:r>
            <a:endParaRPr/>
          </a:p>
        </p:txBody>
      </p:sp>
      <p:sp>
        <p:nvSpPr>
          <p:cNvPr id="362" name="Google Shape;362;g2f46e24d43b_1_104"/>
          <p:cNvSpPr txBox="1">
            <a:spLocks noGrp="1"/>
          </p:cNvSpPr>
          <p:nvPr>
            <p:ph type="subTitle" idx="1"/>
          </p:nvPr>
        </p:nvSpPr>
        <p:spPr>
          <a:xfrm>
            <a:off x="828675" y="3505200"/>
            <a:ext cx="11095500" cy="1238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Questions submitted by Conditional Licensees</a:t>
            </a:r>
            <a:endParaRPr/>
          </a:p>
        </p:txBody>
      </p:sp>
      <p:pic>
        <p:nvPicPr>
          <p:cNvPr id="363" name="Google Shape;363;g2f46e24d43b_1_104"/>
          <p:cNvPicPr preferRelativeResize="0"/>
          <p:nvPr/>
        </p:nvPicPr>
        <p:blipFill>
          <a:blip r:embed="rId3">
            <a:alphaModFix/>
          </a:blip>
          <a:stretch>
            <a:fillRect/>
          </a:stretch>
        </p:blipFill>
        <p:spPr>
          <a:xfrm>
            <a:off x="7424775" y="628625"/>
            <a:ext cx="1371900" cy="1371900"/>
          </a:xfrm>
          <a:prstGeom prst="rect">
            <a:avLst/>
          </a:prstGeom>
          <a:noFill/>
          <a:ln>
            <a:noFill/>
          </a:ln>
        </p:spPr>
      </p:pic>
      <p:pic>
        <p:nvPicPr>
          <p:cNvPr id="364" name="Google Shape;364;g2f46e24d43b_1_104"/>
          <p:cNvPicPr preferRelativeResize="0"/>
          <p:nvPr/>
        </p:nvPicPr>
        <p:blipFill>
          <a:blip r:embed="rId3">
            <a:alphaModFix/>
          </a:blip>
          <a:stretch>
            <a:fillRect/>
          </a:stretch>
        </p:blipFill>
        <p:spPr>
          <a:xfrm>
            <a:off x="7577175" y="781025"/>
            <a:ext cx="1371900" cy="13719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2f40c129fad_1_0"/>
          <p:cNvSpPr txBox="1">
            <a:spLocks noGrp="1"/>
          </p:cNvSpPr>
          <p:nvPr>
            <p:ph type="body" idx="1"/>
          </p:nvPr>
        </p:nvSpPr>
        <p:spPr>
          <a:xfrm>
            <a:off x="838200" y="767950"/>
            <a:ext cx="9733800" cy="4357500"/>
          </a:xfrm>
          <a:prstGeom prst="rect">
            <a:avLst/>
          </a:prstGeom>
        </p:spPr>
        <p:txBody>
          <a:bodyPr spcFirstLastPara="1" wrap="square" lIns="91425" tIns="45700" rIns="91425" bIns="45700" anchor="t" anchorCtr="0">
            <a:normAutofit lnSpcReduction="10000"/>
          </a:bodyPr>
          <a:lstStyle/>
          <a:p>
            <a:pPr marL="457200" lvl="0" indent="-381000" algn="l" rtl="0">
              <a:spcBef>
                <a:spcPts val="1000"/>
              </a:spcBef>
              <a:spcAft>
                <a:spcPts val="0"/>
              </a:spcAft>
              <a:buSzPts val="2400"/>
              <a:buChar char="•"/>
            </a:pPr>
            <a:r>
              <a:rPr lang="en-US" sz="2400" dirty="0"/>
              <a:t>Will we be able to review this webinar afterwards?</a:t>
            </a:r>
            <a:endParaRPr sz="2400" dirty="0"/>
          </a:p>
          <a:p>
            <a:pPr marL="914400" lvl="1" indent="-381000" algn="l" rtl="0">
              <a:spcBef>
                <a:spcPts val="0"/>
              </a:spcBef>
              <a:spcAft>
                <a:spcPts val="0"/>
              </a:spcAft>
              <a:buSzPts val="2400"/>
              <a:buChar char="•"/>
            </a:pPr>
            <a:r>
              <a:rPr lang="en-US" sz="2400" dirty="0"/>
              <a:t>Yes! This webinar will be recorded and accessible after the fact for current and future conditional licensees. </a:t>
            </a:r>
            <a:endParaRPr sz="2400" dirty="0"/>
          </a:p>
          <a:p>
            <a:pPr marL="457200" lvl="0" indent="-381000" algn="l" rtl="0">
              <a:spcBef>
                <a:spcPts val="0"/>
              </a:spcBef>
              <a:spcAft>
                <a:spcPts val="0"/>
              </a:spcAft>
              <a:buSzPts val="2400"/>
              <a:buChar char="•"/>
            </a:pPr>
            <a:r>
              <a:rPr lang="en-US" sz="2400" dirty="0"/>
              <a:t>What remaining fees are due by conditional licensees?</a:t>
            </a:r>
            <a:endParaRPr sz="2400" dirty="0"/>
          </a:p>
          <a:p>
            <a:pPr marL="914400" lvl="1" indent="-381000" algn="l" rtl="0">
              <a:spcBef>
                <a:spcPts val="0"/>
              </a:spcBef>
              <a:spcAft>
                <a:spcPts val="0"/>
              </a:spcAft>
              <a:buSzPts val="2400"/>
              <a:buChar char="•"/>
            </a:pPr>
            <a:r>
              <a:rPr lang="en-US" sz="2400" dirty="0"/>
              <a:t>No further fees are due to the MCA until time of operational licensure. The fees paid at the time of final licensure are valid for 5 years. Fees will be able to be paid through Maryland OneStop</a:t>
            </a:r>
            <a:endParaRPr sz="2400" dirty="0"/>
          </a:p>
          <a:p>
            <a:pPr marL="457200" lvl="0" indent="-381000" algn="l" rtl="0">
              <a:spcBef>
                <a:spcPts val="0"/>
              </a:spcBef>
              <a:spcAft>
                <a:spcPts val="0"/>
              </a:spcAft>
              <a:buSzPts val="2400"/>
              <a:buChar char="•"/>
            </a:pPr>
            <a:r>
              <a:rPr lang="en-US" sz="2400" dirty="0"/>
              <a:t>At what point can we add additional investors or transfer ownership shares?</a:t>
            </a:r>
            <a:endParaRPr sz="2400" dirty="0"/>
          </a:p>
          <a:p>
            <a:pPr marL="914400" lvl="1" indent="-381000" algn="l" rtl="0">
              <a:spcBef>
                <a:spcPts val="0"/>
              </a:spcBef>
              <a:spcAft>
                <a:spcPts val="0"/>
              </a:spcAft>
              <a:buSzPts val="2400"/>
              <a:buChar char="•"/>
            </a:pPr>
            <a:r>
              <a:rPr lang="en-US" sz="2400" dirty="0"/>
              <a:t>Once the conditional license has been issued, individuals may be added to the entity, subject to statutory and regulatory restrictions, by completing a request to transfer ownership interest in a conditional license form, which is available on MCA’s website. </a:t>
            </a:r>
            <a:endParaRPr sz="2400"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370" name="Google Shape;370;g2f40c129fad_1_0"/>
          <p:cNvSpPr txBox="1">
            <a:spLocks noGrp="1"/>
          </p:cNvSpPr>
          <p:nvPr>
            <p:ph type="title"/>
          </p:nvPr>
        </p:nvSpPr>
        <p:spPr>
          <a:xfrm>
            <a:off x="838200" y="365126"/>
            <a:ext cx="10515600" cy="780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b="1" dirty="0"/>
              <a:t>FAQ’s - All Licenses</a:t>
            </a:r>
            <a:endParaRPr b="1" dirty="0"/>
          </a:p>
        </p:txBody>
      </p:sp>
      <p:pic>
        <p:nvPicPr>
          <p:cNvPr id="371" name="Google Shape;371;g2f40c129fad_1_0"/>
          <p:cNvPicPr preferRelativeResize="0"/>
          <p:nvPr/>
        </p:nvPicPr>
        <p:blipFill>
          <a:blip r:embed="rId3">
            <a:alphaModFix/>
          </a:blip>
          <a:stretch>
            <a:fillRect/>
          </a:stretch>
        </p:blipFill>
        <p:spPr>
          <a:xfrm>
            <a:off x="10571925" y="255525"/>
            <a:ext cx="1371900" cy="13719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f424eaa201_3_12"/>
          <p:cNvSpPr txBox="1">
            <a:spLocks noGrp="1"/>
          </p:cNvSpPr>
          <p:nvPr>
            <p:ph type="title"/>
          </p:nvPr>
        </p:nvSpPr>
        <p:spPr>
          <a:xfrm>
            <a:off x="838200" y="365126"/>
            <a:ext cx="10515600" cy="780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b="1" dirty="0"/>
              <a:t>FAQ’s - Zoning</a:t>
            </a:r>
            <a:endParaRPr b="1" dirty="0"/>
          </a:p>
        </p:txBody>
      </p:sp>
      <p:sp>
        <p:nvSpPr>
          <p:cNvPr id="377" name="Google Shape;377;g2f424eaa201_3_12"/>
          <p:cNvSpPr txBox="1">
            <a:spLocks noGrp="1"/>
          </p:cNvSpPr>
          <p:nvPr>
            <p:ph type="body" idx="1"/>
          </p:nvPr>
        </p:nvSpPr>
        <p:spPr>
          <a:xfrm>
            <a:off x="838200" y="964400"/>
            <a:ext cx="9518780" cy="4161000"/>
          </a:xfrm>
          <a:prstGeom prst="rect">
            <a:avLst/>
          </a:prstGeom>
        </p:spPr>
        <p:txBody>
          <a:bodyPr spcFirstLastPara="1" wrap="square" lIns="91425" tIns="45700" rIns="91425" bIns="45700" anchor="t" anchorCtr="0">
            <a:normAutofit fontScale="85000" lnSpcReduction="20000"/>
          </a:bodyPr>
          <a:lstStyle/>
          <a:p>
            <a:pPr marL="914400" lvl="1" indent="-358140" algn="l" rtl="0">
              <a:lnSpc>
                <a:spcPct val="100000"/>
              </a:lnSpc>
              <a:spcBef>
                <a:spcPts val="0"/>
              </a:spcBef>
              <a:spcAft>
                <a:spcPts val="0"/>
              </a:spcAft>
              <a:buSzPct val="100000"/>
              <a:buFont typeface="Calibri"/>
              <a:buChar char="•"/>
            </a:pPr>
            <a:r>
              <a:rPr lang="en-US" sz="2400" dirty="0"/>
              <a:t>My local jurisdiction doesn’t seem to have updated cannabis zoning provisions. Can MCA/OSE help?</a:t>
            </a:r>
            <a:endParaRPr sz="2400" dirty="0"/>
          </a:p>
          <a:p>
            <a:pPr marL="1371600" lvl="2" indent="-358139" algn="l" rtl="0">
              <a:lnSpc>
                <a:spcPct val="100000"/>
              </a:lnSpc>
              <a:spcBef>
                <a:spcPts val="0"/>
              </a:spcBef>
              <a:spcAft>
                <a:spcPts val="0"/>
              </a:spcAft>
              <a:buSzPct val="100000"/>
              <a:buFont typeface="Calibri"/>
              <a:buChar char="•"/>
            </a:pPr>
            <a:r>
              <a:rPr lang="en-US" sz="2400" dirty="0"/>
              <a:t>AB&amp;C § 36-410(b) establishes statewide zoning standards for cannabis businesses. A political subdivision may exercise some authority to set reasonable distance requirements for new cannabis facilities in their jurisdiction. A political subdivision may also determine methods of measurement for setbacks from certain facilities or areas. MCA and OSE are willing to work with licensees and local jurisdictions to provide information on the statutory responsibilities of local governments. </a:t>
            </a:r>
            <a:endParaRPr sz="2400" dirty="0"/>
          </a:p>
          <a:p>
            <a:pPr marL="914400" lvl="1" indent="-358140" algn="l" rtl="0">
              <a:lnSpc>
                <a:spcPct val="100000"/>
              </a:lnSpc>
              <a:spcBef>
                <a:spcPts val="0"/>
              </a:spcBef>
              <a:spcAft>
                <a:spcPts val="0"/>
              </a:spcAft>
              <a:buSzPct val="100000"/>
              <a:buFont typeface="Calibri"/>
              <a:buChar char="•"/>
            </a:pPr>
            <a:r>
              <a:rPr lang="en-US" sz="2400" dirty="0"/>
              <a:t>We saw the requirement of notifying MCA of leases or LOI’s. Are there other stages in the build-out or development process we need to notify MCA of?</a:t>
            </a:r>
            <a:endParaRPr sz="2400" dirty="0"/>
          </a:p>
          <a:p>
            <a:pPr marL="1371600" lvl="2" indent="-358139" algn="l" rtl="0">
              <a:lnSpc>
                <a:spcPct val="100000"/>
              </a:lnSpc>
              <a:spcBef>
                <a:spcPts val="0"/>
              </a:spcBef>
              <a:spcAft>
                <a:spcPts val="0"/>
              </a:spcAft>
              <a:buSzPct val="100000"/>
              <a:buFont typeface="Calibri"/>
              <a:buChar char="•"/>
            </a:pPr>
            <a:r>
              <a:rPr lang="en-US" sz="2400" dirty="0"/>
              <a:t>Conditional licensees are encouraged, but not required, to contact their assigned investigator when building out their facility to ensure compliance with the relevant regulations. However, if aspects of the build out are not compliant, this may delay final licensure.  </a:t>
            </a:r>
            <a:endParaRPr sz="2400" dirty="0"/>
          </a:p>
          <a:p>
            <a:pPr marL="0" lvl="0" indent="0" algn="l" rtl="0">
              <a:spcBef>
                <a:spcPts val="1000"/>
              </a:spcBef>
              <a:spcAft>
                <a:spcPts val="0"/>
              </a:spcAft>
              <a:buNone/>
            </a:pPr>
            <a:endParaRPr dirty="0"/>
          </a:p>
        </p:txBody>
      </p:sp>
      <p:pic>
        <p:nvPicPr>
          <p:cNvPr id="378" name="Google Shape;378;g2f424eaa201_3_12"/>
          <p:cNvPicPr preferRelativeResize="0"/>
          <p:nvPr/>
        </p:nvPicPr>
        <p:blipFill>
          <a:blip r:embed="rId3">
            <a:alphaModFix/>
          </a:blip>
          <a:stretch>
            <a:fillRect/>
          </a:stretch>
        </p:blipFill>
        <p:spPr>
          <a:xfrm>
            <a:off x="10571925" y="255525"/>
            <a:ext cx="1371900" cy="13719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2f424eaa201_3_1"/>
          <p:cNvSpPr txBox="1">
            <a:spLocks noGrp="1"/>
          </p:cNvSpPr>
          <p:nvPr>
            <p:ph type="body" idx="1"/>
          </p:nvPr>
        </p:nvSpPr>
        <p:spPr>
          <a:xfrm>
            <a:off x="838200" y="964400"/>
            <a:ext cx="9733800" cy="4161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400" dirty="0"/>
              <a:t>How will canopy be measured?</a:t>
            </a:r>
            <a:endParaRPr sz="2400" dirty="0"/>
          </a:p>
          <a:p>
            <a:pPr marL="914400" lvl="1" indent="-381000" algn="l" rtl="0">
              <a:lnSpc>
                <a:spcPct val="115000"/>
              </a:lnSpc>
              <a:spcBef>
                <a:spcPts val="0"/>
              </a:spcBef>
              <a:spcAft>
                <a:spcPts val="0"/>
              </a:spcAft>
              <a:buSzPts val="2400"/>
              <a:buFont typeface="Calibri"/>
              <a:buChar char="•"/>
            </a:pPr>
            <a:r>
              <a:rPr lang="en-US" sz="2400" dirty="0"/>
              <a:t>Canopy is strictly defined in </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statute</a:t>
            </a:r>
            <a:r>
              <a:rPr lang="en-US" sz="2400" dirty="0"/>
              <a:t>, AB&amp;C, 36-101(K). </a:t>
            </a:r>
            <a:endParaRPr sz="2400" dirty="0"/>
          </a:p>
          <a:p>
            <a:pPr marL="914400" lvl="1" indent="-381000" algn="l" rtl="0">
              <a:lnSpc>
                <a:spcPct val="115000"/>
              </a:lnSpc>
              <a:spcBef>
                <a:spcPts val="0"/>
              </a:spcBef>
              <a:spcAft>
                <a:spcPts val="0"/>
              </a:spcAft>
              <a:buSzPts val="2400"/>
              <a:buFont typeface="Calibri"/>
              <a:buChar char="•"/>
            </a:pPr>
            <a:r>
              <a:rPr lang="en-US" sz="2400" dirty="0"/>
              <a:t>Canopy is defined as the total square footage of space used by a cannabis licensee for the production of </a:t>
            </a:r>
            <a:r>
              <a:rPr lang="en-US" sz="2400" i="1" dirty="0"/>
              <a:t>flowering </a:t>
            </a:r>
            <a:r>
              <a:rPr lang="en-US" sz="2400" dirty="0"/>
              <a:t>cannabis plants. This includes any layer of plants grown on racks or shelving. However, it does not include rooms, space, or square footage used for: mother stock; propagation; immature or nonflowering plants; processing; drying; curing; trimming; storage; offices; hallways; pathways; work areas; or other administrative and nonproduction uses.</a:t>
            </a:r>
            <a:endParaRPr sz="2400" dirty="0"/>
          </a:p>
          <a:p>
            <a:pPr marL="45720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384" name="Google Shape;384;g2f424eaa201_3_1"/>
          <p:cNvSpPr txBox="1">
            <a:spLocks noGrp="1"/>
          </p:cNvSpPr>
          <p:nvPr>
            <p:ph type="title"/>
          </p:nvPr>
        </p:nvSpPr>
        <p:spPr>
          <a:xfrm>
            <a:off x="838200" y="365126"/>
            <a:ext cx="10515600" cy="780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b="1" dirty="0"/>
              <a:t>FAQ’s - Licensee Specific</a:t>
            </a:r>
            <a:endParaRPr b="1" dirty="0"/>
          </a:p>
        </p:txBody>
      </p:sp>
      <p:pic>
        <p:nvPicPr>
          <p:cNvPr id="385" name="Google Shape;385;g2f424eaa201_3_1"/>
          <p:cNvPicPr preferRelativeResize="0"/>
          <p:nvPr/>
        </p:nvPicPr>
        <p:blipFill>
          <a:blip r:embed="rId3">
            <a:alphaModFix/>
          </a:blip>
          <a:stretch>
            <a:fillRect/>
          </a:stretch>
        </p:blipFill>
        <p:spPr>
          <a:xfrm>
            <a:off x="10571925" y="255525"/>
            <a:ext cx="1371900" cy="1371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f46e24d43b_1_165"/>
          <p:cNvSpPr txBox="1">
            <a:spLocks noGrp="1"/>
          </p:cNvSpPr>
          <p:nvPr>
            <p:ph type="title"/>
          </p:nvPr>
        </p:nvSpPr>
        <p:spPr>
          <a:xfrm>
            <a:off x="838200" y="365126"/>
            <a:ext cx="10515600" cy="780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b="1" dirty="0"/>
              <a:t>OneStop Access</a:t>
            </a:r>
            <a:endParaRPr b="1" dirty="0"/>
          </a:p>
        </p:txBody>
      </p:sp>
      <p:pic>
        <p:nvPicPr>
          <p:cNvPr id="79" name="Google Shape;79;g2f46e24d43b_1_165"/>
          <p:cNvPicPr preferRelativeResize="0"/>
          <p:nvPr/>
        </p:nvPicPr>
        <p:blipFill>
          <a:blip r:embed="rId3">
            <a:alphaModFix/>
          </a:blip>
          <a:stretch>
            <a:fillRect/>
          </a:stretch>
        </p:blipFill>
        <p:spPr>
          <a:xfrm>
            <a:off x="308125" y="1033115"/>
            <a:ext cx="4553246" cy="2190872"/>
          </a:xfrm>
          <a:prstGeom prst="rect">
            <a:avLst/>
          </a:prstGeom>
          <a:noFill/>
          <a:ln>
            <a:noFill/>
          </a:ln>
        </p:spPr>
      </p:pic>
      <p:pic>
        <p:nvPicPr>
          <p:cNvPr id="80" name="Google Shape;80;g2f46e24d43b_1_165"/>
          <p:cNvPicPr preferRelativeResize="0"/>
          <p:nvPr/>
        </p:nvPicPr>
        <p:blipFill rotWithShape="1">
          <a:blip r:embed="rId4">
            <a:alphaModFix/>
          </a:blip>
          <a:srcRect l="10342" r="10096"/>
          <a:stretch/>
        </p:blipFill>
        <p:spPr>
          <a:xfrm>
            <a:off x="6577913" y="1145425"/>
            <a:ext cx="5206586" cy="2190850"/>
          </a:xfrm>
          <a:prstGeom prst="rect">
            <a:avLst/>
          </a:prstGeom>
          <a:noFill/>
          <a:ln>
            <a:noFill/>
          </a:ln>
        </p:spPr>
      </p:pic>
      <p:sp>
        <p:nvSpPr>
          <p:cNvPr id="81" name="Google Shape;81;g2f46e24d43b_1_165"/>
          <p:cNvSpPr/>
          <p:nvPr/>
        </p:nvSpPr>
        <p:spPr>
          <a:xfrm>
            <a:off x="5139900" y="1864350"/>
            <a:ext cx="1159500" cy="248400"/>
          </a:xfrm>
          <a:prstGeom prst="rightArrow">
            <a:avLst>
              <a:gd name="adj1" fmla="val 50000"/>
              <a:gd name="adj2" fmla="val 50000"/>
            </a:avLst>
          </a:prstGeom>
          <a:solidFill>
            <a:srgbClr val="C40E3E"/>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82" name="Google Shape;82;g2f46e24d43b_1_165"/>
          <p:cNvPicPr preferRelativeResize="0"/>
          <p:nvPr/>
        </p:nvPicPr>
        <p:blipFill rotWithShape="1">
          <a:blip r:embed="rId5">
            <a:alphaModFix/>
          </a:blip>
          <a:srcRect l="12329" r="23287"/>
          <a:stretch/>
        </p:blipFill>
        <p:spPr>
          <a:xfrm>
            <a:off x="9647575" y="3336275"/>
            <a:ext cx="1706225" cy="1089375"/>
          </a:xfrm>
          <a:prstGeom prst="rect">
            <a:avLst/>
          </a:prstGeom>
          <a:noFill/>
          <a:ln>
            <a:noFill/>
          </a:ln>
        </p:spPr>
      </p:pic>
      <p:sp>
        <p:nvSpPr>
          <p:cNvPr id="83" name="Google Shape;83;g2f46e24d43b_1_165"/>
          <p:cNvSpPr txBox="1"/>
          <p:nvPr/>
        </p:nvSpPr>
        <p:spPr>
          <a:xfrm>
            <a:off x="253200" y="4150325"/>
            <a:ext cx="6046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solidFill>
                  <a:schemeClr val="dk1"/>
                </a:solidFill>
                <a:latin typeface="Calibri"/>
                <a:ea typeface="Calibri"/>
                <a:cs typeface="Calibri"/>
                <a:sym typeface="Calibri"/>
              </a:rPr>
              <a:t>Please contact </a:t>
            </a:r>
            <a:r>
              <a:rPr lang="en-US" sz="1800" i="1" u="sng">
                <a:solidFill>
                  <a:schemeClr val="hlink"/>
                </a:solidFill>
                <a:latin typeface="Calibri"/>
                <a:ea typeface="Calibri"/>
                <a:cs typeface="Calibri"/>
                <a:sym typeface="Calibri"/>
                <a:hlinkClick r:id="rId6"/>
              </a:rPr>
              <a:t>lori.dodson1@maryland.gov</a:t>
            </a:r>
            <a:r>
              <a:rPr lang="en-US" sz="1800" i="1">
                <a:solidFill>
                  <a:schemeClr val="dk1"/>
                </a:solidFill>
                <a:latin typeface="Calibri"/>
                <a:ea typeface="Calibri"/>
                <a:cs typeface="Calibri"/>
                <a:sym typeface="Calibri"/>
              </a:rPr>
              <a:t> for login assistance</a:t>
            </a:r>
            <a:endParaRPr sz="1800" i="1">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2f424eaa201_3_6"/>
          <p:cNvSpPr txBox="1">
            <a:spLocks noGrp="1"/>
          </p:cNvSpPr>
          <p:nvPr>
            <p:ph type="title"/>
          </p:nvPr>
        </p:nvSpPr>
        <p:spPr>
          <a:xfrm>
            <a:off x="838200" y="365126"/>
            <a:ext cx="10515600" cy="780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b="1" dirty="0"/>
              <a:t>FAQ’s - Licensee Specific</a:t>
            </a:r>
            <a:endParaRPr b="1" dirty="0"/>
          </a:p>
        </p:txBody>
      </p:sp>
      <p:sp>
        <p:nvSpPr>
          <p:cNvPr id="391" name="Google Shape;391;g2f424eaa201_3_6"/>
          <p:cNvSpPr txBox="1">
            <a:spLocks noGrp="1"/>
          </p:cNvSpPr>
          <p:nvPr>
            <p:ph type="body" idx="1"/>
          </p:nvPr>
        </p:nvSpPr>
        <p:spPr>
          <a:xfrm>
            <a:off x="838200" y="964400"/>
            <a:ext cx="9733800" cy="4161000"/>
          </a:xfrm>
          <a:prstGeom prst="rect">
            <a:avLst/>
          </a:prstGeom>
        </p:spPr>
        <p:txBody>
          <a:bodyPr spcFirstLastPara="1" wrap="square" lIns="91425" tIns="45700" rIns="91425" bIns="45700" anchor="t" anchorCtr="0">
            <a:normAutofit/>
          </a:bodyPr>
          <a:lstStyle/>
          <a:p>
            <a:pPr marL="914400" lvl="1" indent="-381000" algn="l" rtl="0">
              <a:lnSpc>
                <a:spcPct val="115000"/>
              </a:lnSpc>
              <a:spcBef>
                <a:spcPts val="0"/>
              </a:spcBef>
              <a:spcAft>
                <a:spcPts val="0"/>
              </a:spcAft>
              <a:buSzPts val="2400"/>
              <a:buChar char="•"/>
            </a:pPr>
            <a:r>
              <a:rPr lang="en-US" sz="2400">
                <a:latin typeface="Arial"/>
                <a:ea typeface="Arial"/>
                <a:cs typeface="Arial"/>
                <a:sym typeface="Arial"/>
              </a:rPr>
              <a:t>What are the relevant safety and security compliance regulations that are associated with my license type?</a:t>
            </a:r>
            <a:endParaRPr sz="2400">
              <a:latin typeface="Arial"/>
              <a:ea typeface="Arial"/>
              <a:cs typeface="Arial"/>
              <a:sym typeface="Arial"/>
            </a:endParaRPr>
          </a:p>
          <a:p>
            <a:pPr marL="1371600" lvl="2" indent="-381000" algn="l" rtl="0">
              <a:lnSpc>
                <a:spcPct val="115000"/>
              </a:lnSpc>
              <a:spcBef>
                <a:spcPts val="0"/>
              </a:spcBef>
              <a:spcAft>
                <a:spcPts val="0"/>
              </a:spcAft>
              <a:buSzPts val="2400"/>
              <a:buChar char="•"/>
            </a:pPr>
            <a:r>
              <a:rPr lang="en-US" sz="2400">
                <a:latin typeface="Arial"/>
                <a:ea typeface="Arial"/>
                <a:cs typeface="Arial"/>
                <a:sym typeface="Arial"/>
              </a:rPr>
              <a:t>Each licensee’s safety and security requirements are described in their licensee-specific regulations. </a:t>
            </a:r>
            <a:endParaRPr sz="2400">
              <a:latin typeface="Arial"/>
              <a:ea typeface="Arial"/>
              <a:cs typeface="Arial"/>
              <a:sym typeface="Arial"/>
            </a:endParaRPr>
          </a:p>
          <a:p>
            <a:pPr marL="1828800" lvl="3" indent="-381000" algn="l" rtl="0">
              <a:lnSpc>
                <a:spcPct val="115000"/>
              </a:lnSpc>
              <a:spcBef>
                <a:spcPts val="0"/>
              </a:spcBef>
              <a:spcAft>
                <a:spcPts val="0"/>
              </a:spcAft>
              <a:buSzPts val="2400"/>
              <a:buChar char="•"/>
            </a:pPr>
            <a:r>
              <a:rPr lang="en-US" sz="2400">
                <a:latin typeface="Arial"/>
                <a:ea typeface="Arial"/>
                <a:cs typeface="Arial"/>
                <a:sym typeface="Arial"/>
              </a:rPr>
              <a:t>For growers, </a:t>
            </a:r>
            <a:r>
              <a:rPr lang="en-US" sz="24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COMAR 14.17.10</a:t>
            </a:r>
            <a:endParaRPr sz="2400">
              <a:latin typeface="Arial"/>
              <a:ea typeface="Arial"/>
              <a:cs typeface="Arial"/>
              <a:sym typeface="Arial"/>
            </a:endParaRPr>
          </a:p>
          <a:p>
            <a:pPr marL="1828800" lvl="3" indent="-381000" algn="l" rtl="0">
              <a:lnSpc>
                <a:spcPct val="115000"/>
              </a:lnSpc>
              <a:spcBef>
                <a:spcPts val="0"/>
              </a:spcBef>
              <a:spcAft>
                <a:spcPts val="0"/>
              </a:spcAft>
              <a:buSzPts val="2400"/>
              <a:buChar char="•"/>
            </a:pPr>
            <a:r>
              <a:rPr lang="en-US" sz="2400">
                <a:latin typeface="Arial"/>
                <a:ea typeface="Arial"/>
                <a:cs typeface="Arial"/>
                <a:sym typeface="Arial"/>
              </a:rPr>
              <a:t>For processors, </a:t>
            </a:r>
            <a:r>
              <a:rPr lang="en-US" sz="2400" u="sng">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COMAR 14.17.11</a:t>
            </a:r>
            <a:endParaRPr sz="2400">
              <a:latin typeface="Arial"/>
              <a:ea typeface="Arial"/>
              <a:cs typeface="Arial"/>
              <a:sym typeface="Arial"/>
            </a:endParaRPr>
          </a:p>
          <a:p>
            <a:pPr marL="1828800" lvl="3" indent="-381000" algn="l" rtl="0">
              <a:lnSpc>
                <a:spcPct val="115000"/>
              </a:lnSpc>
              <a:spcBef>
                <a:spcPts val="0"/>
              </a:spcBef>
              <a:spcAft>
                <a:spcPts val="0"/>
              </a:spcAft>
              <a:buSzPts val="2400"/>
              <a:buChar char="•"/>
            </a:pPr>
            <a:r>
              <a:rPr lang="en-US" sz="2400">
                <a:latin typeface="Arial"/>
                <a:ea typeface="Arial"/>
                <a:cs typeface="Arial"/>
                <a:sym typeface="Arial"/>
              </a:rPr>
              <a:t>For dispensaries, </a:t>
            </a:r>
            <a:r>
              <a:rPr lang="en-US" sz="2400" u="sng">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COMAR 14.17.12</a:t>
            </a:r>
            <a:endParaRPr sz="2400"/>
          </a:p>
          <a:p>
            <a:pPr marL="457200" lvl="0" indent="0" algn="l" rtl="0">
              <a:spcBef>
                <a:spcPts val="1000"/>
              </a:spcBef>
              <a:spcAft>
                <a:spcPts val="0"/>
              </a:spcAft>
              <a:buNone/>
            </a:pPr>
            <a:endParaRPr/>
          </a:p>
          <a:p>
            <a:pPr marL="0" lvl="0" indent="0" algn="l" rtl="0">
              <a:spcBef>
                <a:spcPts val="1000"/>
              </a:spcBef>
              <a:spcAft>
                <a:spcPts val="0"/>
              </a:spcAft>
              <a:buNone/>
            </a:pPr>
            <a:endParaRPr/>
          </a:p>
        </p:txBody>
      </p:sp>
      <p:pic>
        <p:nvPicPr>
          <p:cNvPr id="392" name="Google Shape;392;g2f424eaa201_3_6"/>
          <p:cNvPicPr preferRelativeResize="0"/>
          <p:nvPr/>
        </p:nvPicPr>
        <p:blipFill>
          <a:blip r:embed="rId6">
            <a:alphaModFix/>
          </a:blip>
          <a:stretch>
            <a:fillRect/>
          </a:stretch>
        </p:blipFill>
        <p:spPr>
          <a:xfrm>
            <a:off x="10571925" y="255525"/>
            <a:ext cx="1371900" cy="13719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2f46e24d43b_1_129"/>
          <p:cNvSpPr txBox="1">
            <a:spLocks noGrp="1"/>
          </p:cNvSpPr>
          <p:nvPr>
            <p:ph type="ctrTitle"/>
          </p:nvPr>
        </p:nvSpPr>
        <p:spPr>
          <a:xfrm>
            <a:off x="703426" y="1012949"/>
            <a:ext cx="11095500" cy="18720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Thank You!</a:t>
            </a:r>
            <a:endParaRPr/>
          </a:p>
        </p:txBody>
      </p:sp>
      <p:sp>
        <p:nvSpPr>
          <p:cNvPr id="398" name="Google Shape;398;g2f46e24d43b_1_129"/>
          <p:cNvSpPr txBox="1">
            <a:spLocks noGrp="1"/>
          </p:cNvSpPr>
          <p:nvPr>
            <p:ph type="subTitle" idx="1"/>
          </p:nvPr>
        </p:nvSpPr>
        <p:spPr>
          <a:xfrm>
            <a:off x="420624" y="3505200"/>
            <a:ext cx="11503551" cy="1238400"/>
          </a:xfrm>
          <a:prstGeom prst="rect">
            <a:avLst/>
          </a:prstGeom>
        </p:spPr>
        <p:txBody>
          <a:bodyPr spcFirstLastPara="1" wrap="square" lIns="91425" tIns="45700" rIns="91425" bIns="45700" anchor="t" anchorCtr="0">
            <a:normAutofit fontScale="70000" lnSpcReduction="20000"/>
          </a:bodyPr>
          <a:lstStyle/>
          <a:p>
            <a:pPr marL="0" lvl="0" indent="0" algn="ctr" rtl="0">
              <a:spcBef>
                <a:spcPts val="1000"/>
              </a:spcBef>
              <a:spcAft>
                <a:spcPts val="0"/>
              </a:spcAft>
              <a:buNone/>
            </a:pPr>
            <a:r>
              <a:rPr lang="en-US" dirty="0"/>
              <a:t>For more information, please see: </a:t>
            </a:r>
            <a:endParaRPr dirty="0"/>
          </a:p>
          <a:p>
            <a:pPr marL="0" lvl="0" indent="0" algn="l" rtl="0">
              <a:spcBef>
                <a:spcPts val="1000"/>
              </a:spcBef>
              <a:spcAft>
                <a:spcPts val="0"/>
              </a:spcAft>
              <a:buNone/>
            </a:pPr>
            <a:r>
              <a:rPr lang="en-US" dirty="0"/>
              <a:t>ose.maryland.gov 							cannabis.maryland.gov</a:t>
            </a:r>
            <a:endParaRPr dirty="0"/>
          </a:p>
        </p:txBody>
      </p:sp>
      <p:pic>
        <p:nvPicPr>
          <p:cNvPr id="399" name="Google Shape;399;g2f46e24d43b_1_129"/>
          <p:cNvPicPr preferRelativeResize="0"/>
          <p:nvPr/>
        </p:nvPicPr>
        <p:blipFill>
          <a:blip r:embed="rId3">
            <a:alphaModFix/>
          </a:blip>
          <a:stretch>
            <a:fillRect/>
          </a:stretch>
        </p:blipFill>
        <p:spPr>
          <a:xfrm>
            <a:off x="7424775" y="628625"/>
            <a:ext cx="1371900" cy="137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f46e24d43b_1_59"/>
          <p:cNvSpPr txBox="1">
            <a:spLocks noGrp="1"/>
          </p:cNvSpPr>
          <p:nvPr>
            <p:ph type="ctrTitle"/>
          </p:nvPr>
        </p:nvSpPr>
        <p:spPr>
          <a:xfrm>
            <a:off x="828676" y="1842799"/>
            <a:ext cx="11095500" cy="1872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Technical Assistance Grant </a:t>
            </a:r>
            <a:endParaRPr/>
          </a:p>
        </p:txBody>
      </p:sp>
      <p:pic>
        <p:nvPicPr>
          <p:cNvPr id="89" name="Google Shape;89;g2f46e24d43b_1_59"/>
          <p:cNvPicPr preferRelativeResize="0"/>
          <p:nvPr/>
        </p:nvPicPr>
        <p:blipFill>
          <a:blip r:embed="rId3">
            <a:alphaModFix/>
          </a:blip>
          <a:stretch>
            <a:fillRect/>
          </a:stretch>
        </p:blipFill>
        <p:spPr>
          <a:xfrm>
            <a:off x="7424775" y="628625"/>
            <a:ext cx="1371900" cy="1371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f46e24d43b_1_29"/>
          <p:cNvSpPr txBox="1">
            <a:spLocks noGrp="1"/>
          </p:cNvSpPr>
          <p:nvPr>
            <p:ph type="title"/>
          </p:nvPr>
        </p:nvSpPr>
        <p:spPr>
          <a:xfrm>
            <a:off x="838200" y="365126"/>
            <a:ext cx="10515600" cy="780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b="1" dirty="0"/>
              <a:t>Technical Assistance Grant </a:t>
            </a:r>
            <a:endParaRPr b="1" dirty="0"/>
          </a:p>
        </p:txBody>
      </p:sp>
      <p:sp>
        <p:nvSpPr>
          <p:cNvPr id="95" name="Google Shape;95;g2f46e24d43b_1_29"/>
          <p:cNvSpPr txBox="1">
            <a:spLocks noGrp="1"/>
          </p:cNvSpPr>
          <p:nvPr>
            <p:ph type="body" idx="1"/>
          </p:nvPr>
        </p:nvSpPr>
        <p:spPr>
          <a:xfrm>
            <a:off x="838200" y="1051775"/>
            <a:ext cx="9796375" cy="3495000"/>
          </a:xfrm>
          <a:prstGeom prst="rect">
            <a:avLst/>
          </a:prstGeom>
        </p:spPr>
        <p:txBody>
          <a:bodyPr spcFirstLastPara="1" wrap="square" lIns="91425" tIns="45700" rIns="91425" bIns="45700" anchor="t" anchorCtr="0">
            <a:normAutofit/>
          </a:bodyPr>
          <a:lstStyle/>
          <a:p>
            <a:pPr marL="127000" lvl="0" indent="0" algn="l" rtl="0">
              <a:lnSpc>
                <a:spcPct val="115000"/>
              </a:lnSpc>
              <a:spcBef>
                <a:spcPts val="0"/>
              </a:spcBef>
              <a:spcAft>
                <a:spcPts val="0"/>
              </a:spcAft>
              <a:buSzPts val="1600"/>
              <a:buNone/>
            </a:pPr>
            <a:r>
              <a:rPr lang="en-US" sz="1600" dirty="0"/>
              <a:t>Social Equity Conditional Licensee may receive up to $14,000 for eligible expenses including but not limited to educational programming, professional resources, and technical assistance in areas such as financial management, legal support, and regulatory compliance.</a:t>
            </a:r>
            <a:endParaRPr sz="1600" dirty="0"/>
          </a:p>
          <a:p>
            <a:pPr marL="139700" lvl="0" indent="0" algn="l" rtl="0">
              <a:lnSpc>
                <a:spcPct val="115000"/>
              </a:lnSpc>
              <a:spcBef>
                <a:spcPts val="0"/>
              </a:spcBef>
              <a:spcAft>
                <a:spcPts val="0"/>
              </a:spcAft>
              <a:buNone/>
            </a:pPr>
            <a:endParaRPr sz="1600" dirty="0"/>
          </a:p>
          <a:p>
            <a:pPr marL="139700" lvl="0" indent="0" algn="l" rtl="0">
              <a:lnSpc>
                <a:spcPct val="115000"/>
              </a:lnSpc>
              <a:spcBef>
                <a:spcPts val="0"/>
              </a:spcBef>
              <a:spcAft>
                <a:spcPts val="0"/>
              </a:spcAft>
              <a:buClr>
                <a:schemeClr val="dk1"/>
              </a:buClr>
              <a:buSzPts val="1100"/>
              <a:buFont typeface="Arial"/>
              <a:buNone/>
            </a:pPr>
            <a:r>
              <a:rPr lang="en-US" sz="1600" dirty="0"/>
              <a:t>Examples include:</a:t>
            </a:r>
            <a:endParaRPr sz="1600" dirty="0"/>
          </a:p>
          <a:p>
            <a:pPr marL="0" lvl="0" indent="0" algn="l" rtl="0">
              <a:lnSpc>
                <a:spcPct val="115000"/>
              </a:lnSpc>
              <a:spcBef>
                <a:spcPts val="0"/>
              </a:spcBef>
              <a:spcAft>
                <a:spcPts val="0"/>
              </a:spcAft>
              <a:buNone/>
            </a:pPr>
            <a:endParaRPr sz="1100" dirty="0">
              <a:solidFill>
                <a:srgbClr val="000000"/>
              </a:solidFill>
            </a:endParaRPr>
          </a:p>
          <a:p>
            <a:pPr marL="0" lvl="0" indent="0" algn="l" rtl="0">
              <a:lnSpc>
                <a:spcPct val="115000"/>
              </a:lnSpc>
              <a:spcBef>
                <a:spcPts val="0"/>
              </a:spcBef>
              <a:spcAft>
                <a:spcPts val="0"/>
              </a:spcAft>
              <a:buNone/>
            </a:pPr>
            <a:endParaRPr sz="1100" dirty="0">
              <a:solidFill>
                <a:srgbClr val="000000"/>
              </a:solidFill>
            </a:endParaRPr>
          </a:p>
          <a:p>
            <a:pPr marL="0" lvl="0" indent="0" algn="l" rtl="0">
              <a:lnSpc>
                <a:spcPct val="115000"/>
              </a:lnSpc>
              <a:spcBef>
                <a:spcPts val="0"/>
              </a:spcBef>
              <a:spcAft>
                <a:spcPts val="0"/>
              </a:spcAft>
              <a:buNone/>
            </a:pPr>
            <a:endParaRPr sz="1100" dirty="0">
              <a:solidFill>
                <a:srgbClr val="000000"/>
              </a:solidFill>
            </a:endParaRPr>
          </a:p>
          <a:p>
            <a:pPr marL="0" lvl="0" indent="0" algn="l" rtl="0">
              <a:lnSpc>
                <a:spcPct val="115000"/>
              </a:lnSpc>
              <a:spcBef>
                <a:spcPts val="0"/>
              </a:spcBef>
              <a:spcAft>
                <a:spcPts val="0"/>
              </a:spcAft>
              <a:buNone/>
            </a:pPr>
            <a:endParaRPr sz="1100" dirty="0">
              <a:solidFill>
                <a:srgbClr val="000000"/>
              </a:solidFill>
            </a:endParaRPr>
          </a:p>
          <a:p>
            <a:pPr marL="0" lvl="0" indent="0" algn="l" rtl="0">
              <a:lnSpc>
                <a:spcPct val="115000"/>
              </a:lnSpc>
              <a:spcBef>
                <a:spcPts val="0"/>
              </a:spcBef>
              <a:spcAft>
                <a:spcPts val="0"/>
              </a:spcAft>
              <a:buNone/>
            </a:pPr>
            <a:endParaRPr sz="1100" dirty="0">
              <a:solidFill>
                <a:srgbClr val="000000"/>
              </a:solidFill>
            </a:endParaRPr>
          </a:p>
          <a:p>
            <a:pPr marL="0" lvl="0" indent="0" algn="l" rtl="0">
              <a:lnSpc>
                <a:spcPct val="115000"/>
              </a:lnSpc>
              <a:spcBef>
                <a:spcPts val="0"/>
              </a:spcBef>
              <a:spcAft>
                <a:spcPts val="0"/>
              </a:spcAft>
              <a:buNone/>
            </a:pPr>
            <a:endParaRPr sz="1100" dirty="0">
              <a:solidFill>
                <a:srgbClr val="000000"/>
              </a:solidFill>
            </a:endParaRPr>
          </a:p>
          <a:p>
            <a:pPr marL="0" lvl="0" indent="0" algn="l" rtl="0">
              <a:lnSpc>
                <a:spcPct val="115000"/>
              </a:lnSpc>
              <a:spcBef>
                <a:spcPts val="0"/>
              </a:spcBef>
              <a:spcAft>
                <a:spcPts val="0"/>
              </a:spcAft>
              <a:buNone/>
            </a:pPr>
            <a:endParaRPr sz="1100" dirty="0">
              <a:solidFill>
                <a:srgbClr val="000000"/>
              </a:solidFill>
            </a:endParaRPr>
          </a:p>
          <a:p>
            <a:pPr marL="0" lvl="0" indent="0" algn="l" rtl="0">
              <a:lnSpc>
                <a:spcPct val="115000"/>
              </a:lnSpc>
              <a:spcBef>
                <a:spcPts val="0"/>
              </a:spcBef>
              <a:spcAft>
                <a:spcPts val="0"/>
              </a:spcAft>
              <a:buNone/>
            </a:pPr>
            <a:endParaRPr sz="1100" dirty="0">
              <a:solidFill>
                <a:srgbClr val="000000"/>
              </a:solidFill>
            </a:endParaRPr>
          </a:p>
          <a:p>
            <a:pPr marL="0" lvl="0" indent="0" algn="l" rtl="0">
              <a:lnSpc>
                <a:spcPct val="115000"/>
              </a:lnSpc>
              <a:spcBef>
                <a:spcPts val="0"/>
              </a:spcBef>
              <a:spcAft>
                <a:spcPts val="0"/>
              </a:spcAft>
              <a:buNone/>
            </a:pPr>
            <a:endParaRPr sz="1100" dirty="0">
              <a:solidFill>
                <a:srgbClr val="000000"/>
              </a:solidFill>
            </a:endParaRPr>
          </a:p>
          <a:p>
            <a:pPr marL="0" lvl="0" indent="0" algn="l" rtl="0">
              <a:lnSpc>
                <a:spcPct val="115000"/>
              </a:lnSpc>
              <a:spcBef>
                <a:spcPts val="0"/>
              </a:spcBef>
              <a:spcAft>
                <a:spcPts val="0"/>
              </a:spcAft>
              <a:buNone/>
            </a:pPr>
            <a:endParaRPr sz="1100" dirty="0">
              <a:solidFill>
                <a:srgbClr val="000000"/>
              </a:solidFill>
            </a:endParaRPr>
          </a:p>
          <a:p>
            <a:pPr marL="0" lvl="0" indent="0" algn="l" rtl="0">
              <a:lnSpc>
                <a:spcPct val="115000"/>
              </a:lnSpc>
              <a:spcBef>
                <a:spcPts val="0"/>
              </a:spcBef>
              <a:spcAft>
                <a:spcPts val="0"/>
              </a:spcAft>
              <a:buNone/>
            </a:pPr>
            <a:endParaRPr sz="1100" dirty="0">
              <a:solidFill>
                <a:srgbClr val="000000"/>
              </a:solidFill>
            </a:endParaRPr>
          </a:p>
          <a:p>
            <a:pPr marL="0" lvl="0" indent="0" algn="l" rtl="0">
              <a:spcBef>
                <a:spcPts val="1000"/>
              </a:spcBef>
              <a:spcAft>
                <a:spcPts val="0"/>
              </a:spcAft>
              <a:buNone/>
            </a:pPr>
            <a:endParaRPr dirty="0"/>
          </a:p>
        </p:txBody>
      </p:sp>
      <p:pic>
        <p:nvPicPr>
          <p:cNvPr id="96" name="Google Shape;96;g2f46e24d43b_1_29"/>
          <p:cNvPicPr preferRelativeResize="0"/>
          <p:nvPr/>
        </p:nvPicPr>
        <p:blipFill>
          <a:blip r:embed="rId3">
            <a:alphaModFix/>
          </a:blip>
          <a:stretch>
            <a:fillRect/>
          </a:stretch>
        </p:blipFill>
        <p:spPr>
          <a:xfrm>
            <a:off x="10634575" y="0"/>
            <a:ext cx="1371900" cy="1371900"/>
          </a:xfrm>
          <a:prstGeom prst="rect">
            <a:avLst/>
          </a:prstGeom>
          <a:noFill/>
          <a:ln>
            <a:noFill/>
          </a:ln>
        </p:spPr>
      </p:pic>
      <p:graphicFrame>
        <p:nvGraphicFramePr>
          <p:cNvPr id="97" name="Google Shape;97;g2f46e24d43b_1_29"/>
          <p:cNvGraphicFramePr/>
          <p:nvPr/>
        </p:nvGraphicFramePr>
        <p:xfrm>
          <a:off x="2659300" y="1966800"/>
          <a:ext cx="7057900" cy="2542778"/>
        </p:xfrm>
        <a:graphic>
          <a:graphicData uri="http://schemas.openxmlformats.org/drawingml/2006/table">
            <a:tbl>
              <a:tblPr>
                <a:noFill/>
                <a:tableStyleId>{82AA4389-C169-43CD-AAA9-4E1A58BACA50}</a:tableStyleId>
              </a:tblPr>
              <a:tblGrid>
                <a:gridCol w="3528950">
                  <a:extLst>
                    <a:ext uri="{9D8B030D-6E8A-4147-A177-3AD203B41FA5}">
                      <a16:colId xmlns:a16="http://schemas.microsoft.com/office/drawing/2014/main" val="20000"/>
                    </a:ext>
                  </a:extLst>
                </a:gridCol>
                <a:gridCol w="3528950">
                  <a:extLst>
                    <a:ext uri="{9D8B030D-6E8A-4147-A177-3AD203B41FA5}">
                      <a16:colId xmlns:a16="http://schemas.microsoft.com/office/drawing/2014/main" val="20001"/>
                    </a:ext>
                  </a:extLst>
                </a:gridCol>
              </a:tblGrid>
              <a:tr h="312900">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Business Fundamentals 101</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Business Coaching</a:t>
                      </a:r>
                      <a:endParaRPr/>
                    </a:p>
                  </a:txBody>
                  <a:tcPr marL="91425" marR="91425" marT="91425" marB="91425"/>
                </a:tc>
                <a:extLst>
                  <a:ext uri="{0D108BD9-81ED-4DB2-BD59-A6C34878D82A}">
                    <a16:rowId xmlns:a16="http://schemas.microsoft.com/office/drawing/2014/main" val="10000"/>
                  </a:ext>
                </a:extLst>
              </a:tr>
              <a:tr h="312900">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Regulatory Compliance Support</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Cultivation Education and/or Training</a:t>
                      </a:r>
                      <a:endParaRPr/>
                    </a:p>
                  </a:txBody>
                  <a:tcPr marL="91425" marR="91425" marT="91425" marB="91425"/>
                </a:tc>
                <a:extLst>
                  <a:ext uri="{0D108BD9-81ED-4DB2-BD59-A6C34878D82A}">
                    <a16:rowId xmlns:a16="http://schemas.microsoft.com/office/drawing/2014/main" val="10001"/>
                  </a:ext>
                </a:extLst>
              </a:tr>
              <a:tr h="312900">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Business of Cannabis</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Processing Education and/or Training</a:t>
                      </a:r>
                      <a:endParaRPr/>
                    </a:p>
                  </a:txBody>
                  <a:tcPr marL="91425" marR="91425" marT="91425" marB="91425"/>
                </a:tc>
                <a:extLst>
                  <a:ext uri="{0D108BD9-81ED-4DB2-BD59-A6C34878D82A}">
                    <a16:rowId xmlns:a16="http://schemas.microsoft.com/office/drawing/2014/main" val="10002"/>
                  </a:ext>
                </a:extLst>
              </a:tr>
              <a:tr h="312900">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Good Manufacturing Practices Training</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Quality Management</a:t>
                      </a:r>
                      <a:endParaRPr/>
                    </a:p>
                  </a:txBody>
                  <a:tcPr marL="91425" marR="91425" marT="91425" marB="91425"/>
                </a:tc>
                <a:extLst>
                  <a:ext uri="{0D108BD9-81ED-4DB2-BD59-A6C34878D82A}">
                    <a16:rowId xmlns:a16="http://schemas.microsoft.com/office/drawing/2014/main" val="10003"/>
                  </a:ext>
                </a:extLst>
              </a:tr>
              <a:tr h="312900">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Financial Management Services</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Business Advising and Consulting</a:t>
                      </a:r>
                      <a:endParaRPr/>
                    </a:p>
                  </a:txBody>
                  <a:tcPr marL="91425" marR="91425" marT="91425" marB="91425"/>
                </a:tc>
                <a:extLst>
                  <a:ext uri="{0D108BD9-81ED-4DB2-BD59-A6C34878D82A}">
                    <a16:rowId xmlns:a16="http://schemas.microsoft.com/office/drawing/2014/main" val="10004"/>
                  </a:ext>
                </a:extLst>
              </a:tr>
              <a:tr h="312900">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Real Estate Services</a:t>
                      </a:r>
                      <a:endParaRPr/>
                    </a:p>
                  </a:txBody>
                  <a:tcPr marL="91425" marR="91425" marT="91425" marB="91425"/>
                </a:tc>
                <a:tc>
                  <a:txBody>
                    <a:bodyPr/>
                    <a:lstStyle/>
                    <a:p>
                      <a:pPr marL="0" lvl="0" indent="0" algn="l" rtl="0">
                        <a:lnSpc>
                          <a:spcPct val="115000"/>
                        </a:lnSpc>
                        <a:spcBef>
                          <a:spcPts val="0"/>
                        </a:spcBef>
                        <a:spcAft>
                          <a:spcPts val="0"/>
                        </a:spcAft>
                        <a:buNone/>
                      </a:pPr>
                      <a:r>
                        <a:rPr lang="en-US" sz="1100">
                          <a:solidFill>
                            <a:schemeClr val="dk1"/>
                          </a:solidFill>
                          <a:latin typeface="Calibri"/>
                          <a:ea typeface="Calibri"/>
                          <a:cs typeface="Calibri"/>
                          <a:sym typeface="Calibri"/>
                        </a:rPr>
                        <a:t>Trade Association Memberships and Events</a:t>
                      </a:r>
                      <a:endParaRPr/>
                    </a:p>
                  </a:txBody>
                  <a:tcPr marL="91425" marR="91425" marT="91425" marB="91425"/>
                </a:tc>
                <a:extLst>
                  <a:ext uri="{0D108BD9-81ED-4DB2-BD59-A6C34878D82A}">
                    <a16:rowId xmlns:a16="http://schemas.microsoft.com/office/drawing/2014/main" val="10005"/>
                  </a:ext>
                </a:extLst>
              </a:tr>
              <a:tr h="312900">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Legal Support Services</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Banking &amp; Lender Resources &amp; Services</a:t>
                      </a:r>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2f46e24d43b_12_3"/>
          <p:cNvSpPr txBox="1">
            <a:spLocks noGrp="1"/>
          </p:cNvSpPr>
          <p:nvPr>
            <p:ph type="body" idx="1"/>
          </p:nvPr>
        </p:nvSpPr>
        <p:spPr>
          <a:xfrm>
            <a:off x="838200" y="344449"/>
            <a:ext cx="9796375" cy="4017900"/>
          </a:xfrm>
          <a:prstGeom prst="rect">
            <a:avLst/>
          </a:prstGeom>
        </p:spPr>
        <p:txBody>
          <a:bodyPr spcFirstLastPara="1" wrap="square" lIns="91425" tIns="45700" rIns="91425" bIns="45700" anchor="t" anchorCtr="0">
            <a:normAutofit/>
          </a:bodyPr>
          <a:lstStyle/>
          <a:p>
            <a:pPr marL="12700" lvl="0" indent="0" algn="l" rtl="0">
              <a:lnSpc>
                <a:spcPct val="115000"/>
              </a:lnSpc>
              <a:spcBef>
                <a:spcPts val="0"/>
              </a:spcBef>
              <a:spcAft>
                <a:spcPts val="0"/>
              </a:spcAft>
              <a:buClr>
                <a:schemeClr val="dk1"/>
              </a:buClr>
              <a:buSzPts val="1100"/>
              <a:buFont typeface="Arial"/>
              <a:buNone/>
            </a:pPr>
            <a:r>
              <a:rPr lang="en-US" sz="2400" b="1" dirty="0">
                <a:solidFill>
                  <a:srgbClr val="595959"/>
                </a:solidFill>
              </a:rPr>
              <a:t>Grant Eligibility</a:t>
            </a:r>
            <a:endParaRPr sz="2400" b="1" dirty="0">
              <a:solidFill>
                <a:srgbClr val="595959"/>
              </a:solidFill>
            </a:endParaRPr>
          </a:p>
          <a:p>
            <a:pPr marL="12700" lvl="0" indent="0" algn="l" rtl="0">
              <a:lnSpc>
                <a:spcPct val="115000"/>
              </a:lnSpc>
              <a:spcBef>
                <a:spcPts val="0"/>
              </a:spcBef>
              <a:spcAft>
                <a:spcPts val="0"/>
              </a:spcAft>
              <a:buNone/>
            </a:pPr>
            <a:endParaRPr sz="1600" dirty="0"/>
          </a:p>
          <a:p>
            <a:pPr marL="12700" lvl="0" indent="0" algn="l" rtl="0">
              <a:lnSpc>
                <a:spcPct val="115000"/>
              </a:lnSpc>
              <a:spcBef>
                <a:spcPts val="0"/>
              </a:spcBef>
              <a:spcAft>
                <a:spcPts val="0"/>
              </a:spcAft>
              <a:buClr>
                <a:schemeClr val="dk1"/>
              </a:buClr>
              <a:buSzPts val="1100"/>
              <a:buFont typeface="Arial"/>
              <a:buNone/>
            </a:pPr>
            <a:r>
              <a:rPr lang="en-US" sz="1600" dirty="0"/>
              <a:t>To receive your grant funds, you must:</a:t>
            </a:r>
            <a:endParaRPr sz="1600" dirty="0"/>
          </a:p>
          <a:p>
            <a:pPr marL="12700" lvl="0" indent="0" algn="l" rtl="0">
              <a:lnSpc>
                <a:spcPct val="115000"/>
              </a:lnSpc>
              <a:spcBef>
                <a:spcPts val="0"/>
              </a:spcBef>
              <a:spcAft>
                <a:spcPts val="0"/>
              </a:spcAft>
              <a:buClr>
                <a:schemeClr val="dk1"/>
              </a:buClr>
              <a:buSzPts val="1100"/>
              <a:buFont typeface="Arial"/>
              <a:buNone/>
            </a:pPr>
            <a:endParaRPr sz="1500" dirty="0">
              <a:latin typeface="Arial"/>
              <a:ea typeface="Arial"/>
              <a:cs typeface="Arial"/>
              <a:sym typeface="Arial"/>
            </a:endParaRPr>
          </a:p>
          <a:p>
            <a:pPr marL="457200" lvl="0" indent="-330200" algn="l" rtl="0">
              <a:lnSpc>
                <a:spcPct val="115000"/>
              </a:lnSpc>
              <a:spcBef>
                <a:spcPts val="0"/>
              </a:spcBef>
              <a:spcAft>
                <a:spcPts val="0"/>
              </a:spcAft>
              <a:buSzPts val="1600"/>
              <a:buChar char="•"/>
            </a:pPr>
            <a:r>
              <a:rPr lang="en-US" sz="1600" dirty="0"/>
              <a:t>Hold a conditional license issued by the Maryland Cannabis Administration.</a:t>
            </a:r>
            <a:endParaRPr sz="1600" dirty="0"/>
          </a:p>
          <a:p>
            <a:pPr marL="457200" lvl="0" indent="-330200" algn="l" rtl="0">
              <a:lnSpc>
                <a:spcPct val="115000"/>
              </a:lnSpc>
              <a:spcBef>
                <a:spcPts val="0"/>
              </a:spcBef>
              <a:spcAft>
                <a:spcPts val="0"/>
              </a:spcAft>
              <a:buSzPts val="1600"/>
              <a:buChar char="•"/>
            </a:pPr>
            <a:r>
              <a:rPr lang="en-US" sz="1600" dirty="0" err="1"/>
              <a:t>Opt</a:t>
            </a:r>
            <a:r>
              <a:rPr lang="en-US" sz="1600" dirty="0"/>
              <a:t> in through the Technical Assistance Grant Submission Form.</a:t>
            </a:r>
            <a:endParaRPr sz="1600" dirty="0"/>
          </a:p>
          <a:p>
            <a:pPr marL="457200" lvl="0" indent="-330200" algn="l" rtl="0">
              <a:lnSpc>
                <a:spcPct val="115000"/>
              </a:lnSpc>
              <a:spcBef>
                <a:spcPts val="0"/>
              </a:spcBef>
              <a:spcAft>
                <a:spcPts val="0"/>
              </a:spcAft>
              <a:buSzPts val="1600"/>
              <a:buChar char="•"/>
            </a:pPr>
            <a:r>
              <a:rPr lang="en-US" sz="1600" dirty="0"/>
              <a:t>Be in good standing with the State. OSE will verify your SDAT number.</a:t>
            </a:r>
            <a:endParaRPr sz="1600" dirty="0"/>
          </a:p>
          <a:p>
            <a:pPr marL="457200" lvl="0" indent="-330200" algn="l" rtl="0">
              <a:lnSpc>
                <a:spcPct val="115000"/>
              </a:lnSpc>
              <a:spcBef>
                <a:spcPts val="0"/>
              </a:spcBef>
              <a:spcAft>
                <a:spcPts val="0"/>
              </a:spcAft>
              <a:buSzPts val="1600"/>
              <a:buChar char="•"/>
            </a:pPr>
            <a:r>
              <a:rPr lang="en-US" sz="1600" dirty="0"/>
              <a:t>Complete a W-9 form and submit via email to grants.ose@maryland.gov. </a:t>
            </a:r>
            <a:r>
              <a:rPr lang="en-US" sz="1600" b="1" dirty="0"/>
              <a:t>W-9 business type must match your SDAT business type.</a:t>
            </a:r>
            <a:endParaRPr sz="1600" b="1" dirty="0"/>
          </a:p>
          <a:p>
            <a:pPr marL="457200" lvl="0" indent="-330200" algn="l" rtl="0">
              <a:lnSpc>
                <a:spcPct val="115000"/>
              </a:lnSpc>
              <a:spcBef>
                <a:spcPts val="0"/>
              </a:spcBef>
              <a:spcAft>
                <a:spcPts val="0"/>
              </a:spcAft>
              <a:buSzPts val="1600"/>
              <a:buChar char="•"/>
            </a:pPr>
            <a:r>
              <a:rPr lang="en-US" sz="1600" dirty="0"/>
              <a:t>Ensure no taxes are owed to the State.</a:t>
            </a:r>
            <a:endParaRPr sz="1600" dirty="0"/>
          </a:p>
          <a:p>
            <a:pPr marL="457200" lvl="0" indent="-330200" algn="l" rtl="0">
              <a:lnSpc>
                <a:spcPct val="115000"/>
              </a:lnSpc>
              <a:spcBef>
                <a:spcPts val="0"/>
              </a:spcBef>
              <a:spcAft>
                <a:spcPts val="0"/>
              </a:spcAft>
              <a:buSzPts val="1600"/>
              <a:buChar char="•"/>
            </a:pPr>
            <a:r>
              <a:rPr lang="en-US" sz="1600" dirty="0"/>
              <a:t>Complete and sign the Technical Assistance Grant Agreement.</a:t>
            </a:r>
            <a:endParaRPr sz="1600" dirty="0"/>
          </a:p>
          <a:p>
            <a:pPr marL="0" lvl="0" indent="0" algn="l" rtl="0">
              <a:spcBef>
                <a:spcPts val="1000"/>
              </a:spcBef>
              <a:spcAft>
                <a:spcPts val="0"/>
              </a:spcAft>
              <a:buNone/>
            </a:pPr>
            <a:endParaRPr dirty="0"/>
          </a:p>
        </p:txBody>
      </p:sp>
      <p:pic>
        <p:nvPicPr>
          <p:cNvPr id="2" name="Google Shape;96;g2f46e24d43b_1_29">
            <a:extLst>
              <a:ext uri="{FF2B5EF4-FFF2-40B4-BE49-F238E27FC236}">
                <a16:creationId xmlns:a16="http://schemas.microsoft.com/office/drawing/2014/main" id="{DDE0243F-2D9C-DEEA-7FA0-99D31A0B896A}"/>
              </a:ext>
            </a:extLst>
          </p:cNvPr>
          <p:cNvPicPr preferRelativeResize="0"/>
          <p:nvPr/>
        </p:nvPicPr>
        <p:blipFill>
          <a:blip r:embed="rId3">
            <a:alphaModFix/>
          </a:blip>
          <a:stretch>
            <a:fillRect/>
          </a:stretch>
        </p:blipFill>
        <p:spPr>
          <a:xfrm>
            <a:off x="10634575" y="0"/>
            <a:ext cx="1371900" cy="1371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f46e24d43b_12_9"/>
          <p:cNvSpPr txBox="1">
            <a:spLocks noGrp="1"/>
          </p:cNvSpPr>
          <p:nvPr>
            <p:ph type="title"/>
          </p:nvPr>
        </p:nvSpPr>
        <p:spPr>
          <a:xfrm>
            <a:off x="838200" y="365126"/>
            <a:ext cx="10515600" cy="780300"/>
          </a:xfrm>
          <a:prstGeom prst="rect">
            <a:avLst/>
          </a:prstGeom>
        </p:spPr>
        <p:txBody>
          <a:bodyPr spcFirstLastPara="1" wrap="square" lIns="91425" tIns="45700" rIns="91425" bIns="45700" anchor="t" anchorCtr="0">
            <a:normAutofit/>
          </a:bodyPr>
          <a:lstStyle/>
          <a:p>
            <a:pPr marL="12700" lvl="0" indent="0" algn="l" rtl="0">
              <a:lnSpc>
                <a:spcPct val="115000"/>
              </a:lnSpc>
              <a:spcBef>
                <a:spcPts val="0"/>
              </a:spcBef>
              <a:spcAft>
                <a:spcPts val="0"/>
              </a:spcAft>
              <a:buClr>
                <a:schemeClr val="dk1"/>
              </a:buClr>
              <a:buSzPts val="1100"/>
              <a:buFont typeface="Arial"/>
              <a:buNone/>
            </a:pPr>
            <a:r>
              <a:rPr lang="en-US" b="1" dirty="0">
                <a:solidFill>
                  <a:srgbClr val="595959"/>
                </a:solidFill>
              </a:rPr>
              <a:t>Technical Assistance Vendor List</a:t>
            </a:r>
            <a:endParaRPr dirty="0"/>
          </a:p>
        </p:txBody>
      </p:sp>
      <p:sp>
        <p:nvSpPr>
          <p:cNvPr id="108" name="Google Shape;108;g2f46e24d43b_12_9"/>
          <p:cNvSpPr txBox="1">
            <a:spLocks noGrp="1"/>
          </p:cNvSpPr>
          <p:nvPr>
            <p:ph type="body" idx="1"/>
          </p:nvPr>
        </p:nvSpPr>
        <p:spPr>
          <a:xfrm>
            <a:off x="838200" y="871777"/>
            <a:ext cx="9796375" cy="3060000"/>
          </a:xfrm>
          <a:prstGeom prst="rect">
            <a:avLst/>
          </a:prstGeom>
        </p:spPr>
        <p:txBody>
          <a:bodyPr spcFirstLastPara="1" wrap="square" lIns="91425" tIns="45700" rIns="91425" bIns="45700" anchor="t" anchorCtr="0">
            <a:normAutofit/>
          </a:bodyPr>
          <a:lstStyle/>
          <a:p>
            <a:pPr marL="12700" lvl="0" indent="0" algn="l" rtl="0">
              <a:lnSpc>
                <a:spcPct val="115000"/>
              </a:lnSpc>
              <a:spcBef>
                <a:spcPts val="0"/>
              </a:spcBef>
              <a:spcAft>
                <a:spcPts val="0"/>
              </a:spcAft>
              <a:buNone/>
            </a:pPr>
            <a:endParaRPr sz="1600" b="1" dirty="0">
              <a:solidFill>
                <a:srgbClr val="595959"/>
              </a:solidFill>
            </a:endParaRPr>
          </a:p>
          <a:p>
            <a:pPr marL="457200" lvl="0" indent="-330200" algn="l" rtl="0">
              <a:lnSpc>
                <a:spcPct val="115000"/>
              </a:lnSpc>
              <a:spcBef>
                <a:spcPts val="0"/>
              </a:spcBef>
              <a:spcAft>
                <a:spcPts val="0"/>
              </a:spcAft>
              <a:buSzPts val="1600"/>
              <a:buChar char="•"/>
            </a:pPr>
            <a:r>
              <a:rPr lang="en-US" dirty="0"/>
              <a:t>In March 2024, OSE issued a Request for Applications (RFA) to identify Service Providers that have an interest in participating in the Technical Assistance Grant Program by making their services available for Social Equity Conditional Licensees to purchase.</a:t>
            </a:r>
            <a:endParaRPr dirty="0"/>
          </a:p>
          <a:p>
            <a:pPr marL="457200" lvl="0" indent="0" algn="l" rtl="0">
              <a:lnSpc>
                <a:spcPct val="115000"/>
              </a:lnSpc>
              <a:spcBef>
                <a:spcPts val="0"/>
              </a:spcBef>
              <a:spcAft>
                <a:spcPts val="0"/>
              </a:spcAft>
              <a:buNone/>
            </a:pPr>
            <a:endParaRPr dirty="0"/>
          </a:p>
          <a:p>
            <a:pPr marL="457200" lvl="0" indent="-330200" algn="l" rtl="0">
              <a:lnSpc>
                <a:spcPct val="115000"/>
              </a:lnSpc>
              <a:spcBef>
                <a:spcPts val="0"/>
              </a:spcBef>
              <a:spcAft>
                <a:spcPts val="0"/>
              </a:spcAft>
              <a:buSzPts val="1600"/>
              <a:buChar char="•"/>
            </a:pPr>
            <a:r>
              <a:rPr lang="en-US" dirty="0"/>
              <a:t>The vendors included on the Service Provider List are not endorsed or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officially recommended</a:t>
            </a:r>
            <a:r>
              <a:rPr lang="en-US" dirty="0"/>
              <a:t> by OSE or the State of Maryland.</a:t>
            </a:r>
            <a:endParaRPr dirty="0"/>
          </a:p>
          <a:p>
            <a:pPr marL="0" lvl="0" indent="0" algn="l" rtl="0">
              <a:spcBef>
                <a:spcPts val="1000"/>
              </a:spcBef>
              <a:spcAft>
                <a:spcPts val="0"/>
              </a:spcAft>
              <a:buNone/>
            </a:pPr>
            <a:endParaRPr dirty="0"/>
          </a:p>
        </p:txBody>
      </p:sp>
      <p:pic>
        <p:nvPicPr>
          <p:cNvPr id="2" name="Google Shape;96;g2f46e24d43b_1_29">
            <a:extLst>
              <a:ext uri="{FF2B5EF4-FFF2-40B4-BE49-F238E27FC236}">
                <a16:creationId xmlns:a16="http://schemas.microsoft.com/office/drawing/2014/main" id="{192922F3-1A4E-A595-BBA8-5FB750CDF0A9}"/>
              </a:ext>
            </a:extLst>
          </p:cNvPr>
          <p:cNvPicPr preferRelativeResize="0"/>
          <p:nvPr/>
        </p:nvPicPr>
        <p:blipFill>
          <a:blip r:embed="rId3">
            <a:alphaModFix/>
          </a:blip>
          <a:stretch>
            <a:fillRect/>
          </a:stretch>
        </p:blipFill>
        <p:spPr>
          <a:xfrm>
            <a:off x="10634575" y="0"/>
            <a:ext cx="1371900" cy="13719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BE112E3D91994A9A4C432FE599511B" ma:contentTypeVersion="2" ma:contentTypeDescription="Create a new document." ma:contentTypeScope="" ma:versionID="f91421d8a5300afb46eebbec2adc31b4">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061A86A-01E0-4B80-B45E-C2F5266CAB8F}"/>
</file>

<file path=customXml/itemProps2.xml><?xml version="1.0" encoding="utf-8"?>
<ds:datastoreItem xmlns:ds="http://schemas.openxmlformats.org/officeDocument/2006/customXml" ds:itemID="{31173269-F9F1-46E5-9F2F-190901F4D431}"/>
</file>

<file path=customXml/itemProps3.xml><?xml version="1.0" encoding="utf-8"?>
<ds:datastoreItem xmlns:ds="http://schemas.openxmlformats.org/officeDocument/2006/customXml" ds:itemID="{34B31F6B-FAF4-46F3-B29E-0A5BA7B70C7F}"/>
</file>

<file path=docProps/app.xml><?xml version="1.0" encoding="utf-8"?>
<Properties xmlns="http://schemas.openxmlformats.org/officeDocument/2006/extended-properties" xmlns:vt="http://schemas.openxmlformats.org/officeDocument/2006/docPropsVTypes">
  <TotalTime>0</TotalTime>
  <Words>4610</Words>
  <Application>Microsoft Office PowerPoint</Application>
  <PresentationFormat>Widescreen</PresentationFormat>
  <Paragraphs>342</Paragraphs>
  <Slides>51</Slides>
  <Notes>51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51</vt:i4>
      </vt:variant>
    </vt:vector>
  </HeadingPairs>
  <TitlesOfParts>
    <vt:vector size="57" baseType="lpstr">
      <vt:lpstr>Times New Roman</vt:lpstr>
      <vt:lpstr>Roboto</vt:lpstr>
      <vt:lpstr>Arial</vt:lpstr>
      <vt:lpstr>Calibri</vt:lpstr>
      <vt:lpstr>Office Theme</vt:lpstr>
      <vt:lpstr>Office Theme</vt:lpstr>
      <vt:lpstr>Conditional License Process and Supplemental Application</vt:lpstr>
      <vt:lpstr>Welcome and Introduction</vt:lpstr>
      <vt:lpstr>MCA and OSE Staff on Webinar </vt:lpstr>
      <vt:lpstr>OneStop Access</vt:lpstr>
      <vt:lpstr>OneStop Access</vt:lpstr>
      <vt:lpstr>Technical Assistance Grant </vt:lpstr>
      <vt:lpstr>Technical Assistance Grant </vt:lpstr>
      <vt:lpstr>PowerPoint Presentation</vt:lpstr>
      <vt:lpstr>Technical Assistance Vendor List</vt:lpstr>
      <vt:lpstr>Next Steps</vt:lpstr>
      <vt:lpstr>Social Equity Grant Partnership Program </vt:lpstr>
      <vt:lpstr>What is the Social Equity Grant Partnership Program (SEPP)</vt:lpstr>
      <vt:lpstr>SEPP Program Vision</vt:lpstr>
      <vt:lpstr>SEPP Qualiﬁed Partnerships</vt:lpstr>
      <vt:lpstr>SEPP Potential Grant Amounts</vt:lpstr>
      <vt:lpstr>SEPP Eligibility Requirements</vt:lpstr>
      <vt:lpstr>SEPP Partnership Process</vt:lpstr>
      <vt:lpstr>SEPP Partnership Process</vt:lpstr>
      <vt:lpstr>SEPP PROJECTED TIMELINE</vt:lpstr>
      <vt:lpstr>Transferring Ownership Interest in a Conditional Licensee</vt:lpstr>
      <vt:lpstr>How and When to Make a Request</vt:lpstr>
      <vt:lpstr>Restrictions on Transfer</vt:lpstr>
      <vt:lpstr>How long does it take?  Are there fees?</vt:lpstr>
      <vt:lpstr>Buffer Zone Map </vt:lpstr>
      <vt:lpstr>Buffer Zone Map — Overview</vt:lpstr>
      <vt:lpstr>Buffer Zone Map — Local Zoning Authority</vt:lpstr>
      <vt:lpstr>PowerPoint Presentation</vt:lpstr>
      <vt:lpstr>PowerPoint Presentation</vt:lpstr>
      <vt:lpstr>PowerPoint Presentation</vt:lpstr>
      <vt:lpstr>PowerPoint Presentation</vt:lpstr>
      <vt:lpstr>Adequate Capitalization </vt:lpstr>
      <vt:lpstr>Adequate Capitalization Requirements</vt:lpstr>
      <vt:lpstr>Adequate Capitalization Requirements - Examples</vt:lpstr>
      <vt:lpstr>Adequate Capitalization Requirements - Thresholds</vt:lpstr>
      <vt:lpstr>Management Agreement Requirements</vt:lpstr>
      <vt:lpstr>Manage Agreement Guidelines – COMAR 14.17.06.05 </vt:lpstr>
      <vt:lpstr>Management Agreement Guidelines: COMAR 14.17.06.05E&amp;H – Grounds for Denial </vt:lpstr>
      <vt:lpstr>Access to Capital </vt:lpstr>
      <vt:lpstr>Access to Capital: Collaboration with Another Business </vt:lpstr>
      <vt:lpstr>Access to Capital: Equity in the Cannabis Licensee</vt:lpstr>
      <vt:lpstr>Access to Capital: Priority Return of Capital Investment</vt:lpstr>
      <vt:lpstr>Access to Capital: License as Collateral for a Loan</vt:lpstr>
      <vt:lpstr>Access to Capital: Co-Location</vt:lpstr>
      <vt:lpstr>Conditional Licensees Slack Channel</vt:lpstr>
      <vt:lpstr>BUILDING COMMUNITY THROUGH SLACK</vt:lpstr>
      <vt:lpstr>FAQs</vt:lpstr>
      <vt:lpstr>FAQ’s - All Licenses</vt:lpstr>
      <vt:lpstr>FAQ’s - Zoning</vt:lpstr>
      <vt:lpstr>FAQ’s - Licensee Specific</vt:lpstr>
      <vt:lpstr>FAQ’s - Licensee Specific</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FATIMA AMEEN</dc:creator>
  <cp:lastModifiedBy>William Tilburg</cp:lastModifiedBy>
  <cp:revision>1</cp:revision>
  <dcterms:created xsi:type="dcterms:W3CDTF">2023-12-15T19:43:41Z</dcterms:created>
  <dcterms:modified xsi:type="dcterms:W3CDTF">2024-08-22T01:22:50Z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0x010100CFBE112E3D91994A9A4C432FE599511B</vt:lpwstr>
  </property>
</Properties>
</file>