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fntdata" ContentType="application/x-fontdata"/>
  <Default Extension="xml" ContentType="application/xml"/>
  <Default Extension="odttf" ContentType="application/vnd.openxmlformats-officedocument.obfuscatedFont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</p:sldIdLst>
  <p:sldSz cy="6858000" cx="12192000"/>
  <p:notesSz cx="6858000" cy="9144000"/>
  <p:embeddedFontLst>
    <p:embeddedFont>
      <p:font typeface="Roboto"/>
      <p:regular r:id="rId34"/>
      <p:bold r:id="rId35"/>
      <p:italic r:id="rId36"/>
      <p:boldItalic r:id="rId3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8" roundtripDataSignature="AMtx7mixaLVDxpvRPk8fXCEonB3FV7di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customXml" Target="../customXml/item1.xml"/><Relationship Id="rId21" Type="http://schemas.openxmlformats.org/officeDocument/2006/relationships/slide" Target="slides/slide17.xml"/><Relationship Id="rId34" Type="http://schemas.openxmlformats.org/officeDocument/2006/relationships/font" Target="fonts/Roboto-regular.fntdata"/><Relationship Id="rId7" Type="http://schemas.openxmlformats.org/officeDocument/2006/relationships/slide" Target="slides/slide3.xml"/><Relationship Id="rId20" Type="http://schemas.openxmlformats.org/officeDocument/2006/relationships/slide" Target="slides/slide16.xml"/><Relationship Id="rId2" Type="http://schemas.openxmlformats.org/officeDocument/2006/relationships/presProps" Target="presProps.xml"/><Relationship Id="rId29" Type="http://schemas.openxmlformats.org/officeDocument/2006/relationships/slide" Target="slides/slide25.xml"/><Relationship Id="rId16" Type="http://schemas.openxmlformats.org/officeDocument/2006/relationships/slide" Target="slides/slide12.xml"/><Relationship Id="rId41" Type="http://schemas.openxmlformats.org/officeDocument/2006/relationships/customXml" Target="../customXml/item3.xml"/><Relationship Id="rId24" Type="http://schemas.openxmlformats.org/officeDocument/2006/relationships/slide" Target="slides/slide20.xml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font" Target="fonts/Roboto-boldItalic.fntdata"/><Relationship Id="rId40" Type="http://schemas.openxmlformats.org/officeDocument/2006/relationships/customXml" Target="../customXml/item2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36" Type="http://schemas.openxmlformats.org/officeDocument/2006/relationships/font" Target="fonts/Roboto-italic.fntdata"/><Relationship Id="rId31" Type="http://schemas.openxmlformats.org/officeDocument/2006/relationships/slide" Target="slides/slide2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22" Type="http://schemas.openxmlformats.org/officeDocument/2006/relationships/slide" Target="slides/slide18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font" Target="fonts/Roboto-bold.fntdata"/><Relationship Id="rId14" Type="http://schemas.openxmlformats.org/officeDocument/2006/relationships/slide" Target="slides/slide10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a4ab2177c4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a4ab2177c4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4ab2177c4_0_4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a4ab2177c4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>
                <a:solidFill>
                  <a:srgbClr val="444746"/>
                </a:solidFill>
                <a:latin typeface="Roboto"/>
                <a:ea typeface="Roboto"/>
                <a:cs typeface="Roboto"/>
                <a:sym typeface="Roboto"/>
              </a:rPr>
              <a:t>For a rental property, a fully executed lease agreement</a:t>
            </a:r>
            <a:endParaRPr sz="1050">
              <a:solidFill>
                <a:srgbClr val="44474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>
                <a:solidFill>
                  <a:srgbClr val="444746"/>
                </a:solidFill>
                <a:latin typeface="Roboto"/>
                <a:ea typeface="Roboto"/>
                <a:cs typeface="Roboto"/>
                <a:sym typeface="Roboto"/>
              </a:rPr>
              <a:t>For an owned property, deed or ownership documentation</a:t>
            </a:r>
            <a:endParaRPr sz="1050">
              <a:solidFill>
                <a:srgbClr val="44474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444746"/>
                </a:solidFill>
                <a:latin typeface="Roboto"/>
                <a:ea typeface="Roboto"/>
                <a:cs typeface="Roboto"/>
                <a:sym typeface="Roboto"/>
              </a:rPr>
              <a:t>If applicable, clearly defined premises within multi-unit buildings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a4ab2177c4_0_4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a4ab2177c4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a4ab2177c4_0_5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a4ab2177c4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a4ab2177c4_0_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a4ab2177c4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a4ab2177c4_0_6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a4ab2177c4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a4ab2177c4_0_7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a4ab2177c4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a4ab2177c4_0_7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a4ab2177c4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a4ab2177c4_0_8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a4ab2177c4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a4ab2177c4_0_8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a4ab2177c4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a4ab2177c4_0_9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a4ab2177c4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a4ab2177c4_0_9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a4ab2177c4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a4ab2177c4_0_10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a4ab2177c4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a4ab2177c4_0_10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a4ab2177c4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a4ab2177c4_0_1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a4ab2177c4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a4ab2177c4_0_1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a4ab2177c4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a4ab2177c4_0_1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a4ab2177c4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a4ab2177c4_0_1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3a4ab2177c4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ca5533e13e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3ca5533e13e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a4ab2177c4_0_1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a4ab2177c4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3a4ab2177c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g3a4ab2177c4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a4ab2177c4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Google Shape;38;g3a4ab2177c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ca5533e13e_1_8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3ca5533e13e_1_8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a4ab2177c4_0_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a4ab2177c4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a4ab2177c4_0_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a4ab2177c4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a4ab2177c4_0_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a4ab2177c4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a4ab2177c4_0_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a4ab2177c4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4"/>
          <p:cNvSpPr txBox="1"/>
          <p:nvPr>
            <p:ph type="ctrTitle"/>
          </p:nvPr>
        </p:nvSpPr>
        <p:spPr>
          <a:xfrm>
            <a:off x="828676" y="1842799"/>
            <a:ext cx="11095470" cy="18719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E1A2A"/>
              </a:buClr>
              <a:buSzPts val="6600"/>
              <a:buFont typeface="Calibri"/>
              <a:buNone/>
              <a:defRPr sz="6600">
                <a:solidFill>
                  <a:srgbClr val="6E1A2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" name="Google Shape;10;p4"/>
          <p:cNvSpPr txBox="1"/>
          <p:nvPr>
            <p:ph idx="1" type="subTitle"/>
          </p:nvPr>
        </p:nvSpPr>
        <p:spPr>
          <a:xfrm>
            <a:off x="828675" y="3505200"/>
            <a:ext cx="11095470" cy="1238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CA145"/>
              </a:buClr>
              <a:buSzPts val="3600"/>
              <a:buNone/>
              <a:defRPr sz="3600">
                <a:solidFill>
                  <a:srgbClr val="CCA145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title"/>
          </p:nvPr>
        </p:nvSpPr>
        <p:spPr>
          <a:xfrm>
            <a:off x="838200" y="365126"/>
            <a:ext cx="10515600" cy="7801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0E3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838200" y="1302327"/>
            <a:ext cx="10515600" cy="30601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/>
          <p:nvPr>
            <p:ph type="title"/>
          </p:nvPr>
        </p:nvSpPr>
        <p:spPr>
          <a:xfrm>
            <a:off x="838200" y="365126"/>
            <a:ext cx="10515600" cy="7801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0E3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" type="body"/>
          </p:nvPr>
        </p:nvSpPr>
        <p:spPr>
          <a:xfrm>
            <a:off x="838200" y="1297577"/>
            <a:ext cx="5181600" cy="30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2" type="body"/>
          </p:nvPr>
        </p:nvSpPr>
        <p:spPr>
          <a:xfrm>
            <a:off x="6172200" y="1297577"/>
            <a:ext cx="5181600" cy="30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6"/>
            <a:ext cx="10515600" cy="7801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0E3E"/>
              </a:buClr>
              <a:buSzPts val="2400"/>
              <a:buFont typeface="Calibri"/>
              <a:buNone/>
              <a:defRPr b="0" i="0" sz="2400" u="none" cap="none" strike="noStrike">
                <a:solidFill>
                  <a:srgbClr val="C40E3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302327"/>
            <a:ext cx="10515600" cy="30220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02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"/>
          <p:cNvSpPr txBox="1"/>
          <p:nvPr>
            <p:ph type="ctrTitle"/>
          </p:nvPr>
        </p:nvSpPr>
        <p:spPr>
          <a:xfrm>
            <a:off x="828676" y="1364544"/>
            <a:ext cx="11095500" cy="187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E1A2A"/>
              </a:buClr>
              <a:buSzPts val="6600"/>
              <a:buFont typeface="Calibri"/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Pathway to Licensure Webinar: </a:t>
            </a:r>
            <a:endParaRPr/>
          </a:p>
        </p:txBody>
      </p:sp>
      <p:sp>
        <p:nvSpPr>
          <p:cNvPr id="23" name="Google Shape;23;p1"/>
          <p:cNvSpPr txBox="1"/>
          <p:nvPr>
            <p:ph idx="1" type="subTitle"/>
          </p:nvPr>
        </p:nvSpPr>
        <p:spPr>
          <a:xfrm>
            <a:off x="828675" y="3505200"/>
            <a:ext cx="11095470" cy="1238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1A2A"/>
              </a:buClr>
              <a:buSzPct val="100000"/>
              <a:buFont typeface="Calibri"/>
              <a:buNone/>
            </a:pPr>
            <a:r>
              <a:rPr lang="en-US" sz="6600">
                <a:solidFill>
                  <a:srgbClr val="6E1A2A"/>
                </a:solidFill>
              </a:rPr>
              <a:t>Transitioning</a:t>
            </a:r>
            <a:r>
              <a:rPr lang="en-US" sz="6600">
                <a:solidFill>
                  <a:srgbClr val="6E1A2A"/>
                </a:solidFill>
              </a:rPr>
              <a:t> Conditional Licenses to Active Operations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4ab2177c4_0_3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Location Review: Zoning Requirements</a:t>
            </a:r>
            <a:endParaRPr sz="2800"/>
          </a:p>
        </p:txBody>
      </p:sp>
      <p:sp>
        <p:nvSpPr>
          <p:cNvPr id="101" name="Google Shape;101;g3a4ab2177c4_0_36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4"/>
                  </a:ext>
                </a:extLst>
              </a:rPr>
              <a:t>What you should provide during this phase: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Local zoning approval documentation or confirmation; MCA zoning form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Any special use or conditional approvals required by jurisdiction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Confirmation that cannabis business use is permitted on the property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5"/>
                  </a:ext>
                </a:extLst>
              </a:rPr>
              <a:t>Without zoning clearance, your license cannot progress to final licensure.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a4ab2177c4_0_4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Location Review: Site Control</a:t>
            </a:r>
            <a:endParaRPr sz="2800"/>
          </a:p>
        </p:txBody>
      </p:sp>
      <p:sp>
        <p:nvSpPr>
          <p:cNvPr id="107" name="Google Shape;107;g3a4ab2177c4_0_41"/>
          <p:cNvSpPr txBox="1"/>
          <p:nvPr>
            <p:ph idx="1" type="body"/>
          </p:nvPr>
        </p:nvSpPr>
        <p:spPr>
          <a:xfrm>
            <a:off x="838200" y="1302325"/>
            <a:ext cx="10515600" cy="347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6"/>
                  </a:ext>
                </a:extLst>
              </a:rPr>
              <a:t>MCA requires </a:t>
            </a:r>
            <a:r>
              <a:rPr b="1" lang="en-US">
                <a:extLst>
                  <a:ext uri="http://customooxmlschemas.google.com/">
                    <go:slidesCustomData xmlns:go="http://customooxmlschemas.google.com/" textRoundtripDataId="7"/>
                  </a:ext>
                </a:extLst>
              </a:rPr>
              <a:t>proof of site control</a:t>
            </a:r>
            <a:r>
              <a:rPr lang="en-US">
                <a:extLst>
                  <a:ext uri="http://customooxmlschemas.google.com/">
                    <go:slidesCustomData xmlns:go="http://customooxmlschemas.google.com/" textRoundtripDataId="8"/>
                  </a:ext>
                </a:extLst>
              </a:rPr>
              <a:t>, such as:</a:t>
            </a:r>
            <a:endParaRPr>
              <a:extLst>
                <a:ext uri="http://customooxmlschemas.google.com/">
                  <go:slidesCustomData xmlns:go="http://customooxmlschemas.google.com/" textRoundtripDataId="9"/>
                </a:ext>
              </a:extLst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10"/>
                  </a:ext>
                </a:extLst>
              </a:rPr>
              <a:t>A fully executed lease agreement</a:t>
            </a:r>
            <a:br>
              <a:rPr lang="en-US">
                <a:extLst>
                  <a:ext uri="http://customooxmlschemas.google.com/">
                    <go:slidesCustomData xmlns:go="http://customooxmlschemas.google.com/" textRoundtripDataId="10"/>
                  </a:ext>
                </a:extLst>
              </a:rPr>
            </a:br>
            <a:endParaRPr>
              <a:extLst>
                <a:ext uri="http://customooxmlschemas.google.com/">
                  <go:slidesCustomData xmlns:go="http://customooxmlschemas.google.com/" textRoundtripDataId="11"/>
                </a:ext>
              </a:extLst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12"/>
                  </a:ext>
                </a:extLst>
              </a:rPr>
              <a:t>Deed or ownership documentation</a:t>
            </a:r>
            <a:br>
              <a:rPr lang="en-US">
                <a:extLst>
                  <a:ext uri="http://customooxmlschemas.google.com/">
                    <go:slidesCustomData xmlns:go="http://customooxmlschemas.google.com/" textRoundtripDataId="12"/>
                  </a:ext>
                </a:extLst>
              </a:rPr>
            </a:br>
            <a:endParaRPr>
              <a:extLst>
                <a:ext uri="http://customooxmlschemas.google.com/">
                  <go:slidesCustomData xmlns:go="http://customooxmlschemas.google.com/" textRoundtripDataId="13"/>
                </a:ext>
              </a:extLst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14"/>
                  </a:ext>
                </a:extLst>
              </a:rPr>
              <a:t>Clearly defined premises within multi-unit buildings</a:t>
            </a:r>
            <a:br>
              <a:rPr lang="en-US"/>
            </a:b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Property rights must be sufficient to </a:t>
            </a:r>
            <a:r>
              <a:rPr lang="en-US">
                <a:highlight>
                  <a:srgbClr val="FFFFFF"/>
                </a:highlight>
              </a:rPr>
              <a:t>maintain exclusive access and control of cannabis flower and products</a:t>
            </a:r>
            <a:r>
              <a:rPr lang="en-US"/>
              <a:t> at all times.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a4ab2177c4_0_4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Facility Review: Compliance </a:t>
            </a:r>
            <a:endParaRPr sz="2800"/>
          </a:p>
        </p:txBody>
      </p:sp>
      <p:sp>
        <p:nvSpPr>
          <p:cNvPr id="113" name="Google Shape;113;g3a4ab2177c4_0_46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Your location should be physically capable of supporting: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Required security infrastructure and restricted access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Secure product storage and safe receiving areas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Customer and employee flow (if consumer-facing)</a:t>
            </a:r>
            <a:br>
              <a:rPr lang="en-US"/>
            </a:b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650">
                <a:highlight>
                  <a:srgbClr val="FFFFFF"/>
                </a:highlight>
              </a:rPr>
              <a:t>We advise that you check with local planning and zoning for specific requirements including, but not limited to, parking, accessibility, and environmental requirements.</a:t>
            </a:r>
            <a:endParaRPr sz="165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a4ab2177c4_0_5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Facility Review: Local Partnership</a:t>
            </a:r>
            <a:endParaRPr sz="2800"/>
          </a:p>
        </p:txBody>
      </p:sp>
      <p:sp>
        <p:nvSpPr>
          <p:cNvPr id="119" name="Google Shape;119;g3a4ab2177c4_0_51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Success depends on early collaboration: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Engage zoning/permitting staff early — don’t wait for problems later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Understand local concerns about traffic, signage, and safety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Communicate clearly with landlords and neighbors about intended use</a:t>
            </a:r>
            <a:br>
              <a:rPr lang="en-US"/>
            </a:b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Community confidence strengthens your long-term success and acceptance.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a4ab2177c4_0_5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Facility Review: Location Change </a:t>
            </a:r>
            <a:endParaRPr sz="2800"/>
          </a:p>
        </p:txBody>
      </p:sp>
      <p:sp>
        <p:nvSpPr>
          <p:cNvPr id="125" name="Google Shape;125;g3a4ab2177c4_0_56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If a location change becomes necessary: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New zoning verification required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Planning and permitting timelines likely restart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May delay inspection scheduling which may delay opening timeline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a4ab2177c4_0_6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Facility Review: MCA Support </a:t>
            </a:r>
            <a:endParaRPr sz="2800"/>
          </a:p>
        </p:txBody>
      </p:sp>
      <p:sp>
        <p:nvSpPr>
          <p:cNvPr id="131" name="Google Shape;131;g3a4ab2177c4_0_66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During this phase MCA is available to monitor progress and help you verify</a:t>
            </a:r>
            <a:r>
              <a:rPr lang="en-US">
                <a:extLst>
                  <a:ext uri="http://customooxmlschemas.google.com/">
                    <go:slidesCustomData xmlns:go="http://customooxmlschemas.google.com/" textRoundtripDataId="15"/>
                  </a:ext>
                </a:extLst>
              </a:rPr>
              <a:t> that your facility is:</a:t>
            </a:r>
            <a:endParaRPr>
              <a:extLst>
                <a:ext uri="http://customooxmlschemas.google.com/">
                  <go:slidesCustomData xmlns:go="http://customooxmlschemas.google.com/" textRoundtripDataId="16"/>
                </a:ext>
              </a:extLst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17"/>
                  </a:ext>
                </a:extLst>
              </a:rPr>
              <a:t>Built to support safe cannabis operations</a:t>
            </a:r>
            <a:br>
              <a:rPr lang="en-US">
                <a:extLst>
                  <a:ext uri="http://customooxmlschemas.google.com/">
                    <go:slidesCustomData xmlns:go="http://customooxmlschemas.google.com/" textRoundtripDataId="17"/>
                  </a:ext>
                </a:extLst>
              </a:rPr>
            </a:br>
            <a:endParaRPr>
              <a:extLst>
                <a:ext uri="http://customooxmlschemas.google.com/">
                  <go:slidesCustomData xmlns:go="http://customooxmlschemas.google.com/" textRoundtripDataId="18"/>
                </a:ext>
              </a:extLst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19"/>
                  </a:ext>
                </a:extLst>
              </a:rPr>
              <a:t>Secured against unauthorized access</a:t>
            </a:r>
            <a:br>
              <a:rPr lang="en-US">
                <a:extLst>
                  <a:ext uri="http://customooxmlschemas.google.com/">
                    <go:slidesCustomData xmlns:go="http://customooxmlschemas.google.com/" textRoundtripDataId="19"/>
                  </a:ext>
                </a:extLst>
              </a:rPr>
            </a:br>
            <a:endParaRPr>
              <a:extLst>
                <a:ext uri="http://customooxmlschemas.google.com/">
                  <go:slidesCustomData xmlns:go="http://customooxmlschemas.google.com/" textRoundtripDataId="20"/>
                </a:ext>
              </a:extLst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21"/>
                  </a:ext>
                </a:extLst>
              </a:rPr>
              <a:t>Aligned with your licensed activities and floor plan</a:t>
            </a:r>
            <a:br>
              <a:rPr lang="en-US">
                <a:extLst>
                  <a:ext uri="http://customooxmlschemas.google.com/">
                    <go:slidesCustomData xmlns:go="http://customooxmlschemas.google.com/" textRoundtripDataId="21"/>
                  </a:ext>
                </a:extLst>
              </a:rPr>
            </a:br>
            <a:endParaRPr>
              <a:extLst>
                <a:ext uri="http://customooxmlschemas.google.com/">
                  <go:slidesCustomData xmlns:go="http://customooxmlschemas.google.com/" textRoundtripDataId="22"/>
                </a:ext>
              </a:extLst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23"/>
                  </a:ext>
                </a:extLst>
              </a:rPr>
              <a:t>Ready to support trained staff and compliant workflows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en-US"/>
            </a:br>
            <a:r>
              <a:rPr lang="en-US"/>
              <a:t>Utilizing this support can help </a:t>
            </a:r>
            <a:r>
              <a:rPr lang="en-US"/>
              <a:t>avoid</a:t>
            </a:r>
            <a:r>
              <a:rPr lang="en-US"/>
              <a:t> costly mistakes as you progress through you build.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a4ab2177c4_0_7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Facility Review: Security Infrastructure</a:t>
            </a:r>
            <a:endParaRPr sz="2800"/>
          </a:p>
        </p:txBody>
      </p:sp>
      <p:sp>
        <p:nvSpPr>
          <p:cNvPr id="137" name="Google Shape;137;g3a4ab2177c4_0_71"/>
          <p:cNvSpPr txBox="1"/>
          <p:nvPr>
            <p:ph idx="1" type="body"/>
          </p:nvPr>
        </p:nvSpPr>
        <p:spPr>
          <a:xfrm>
            <a:off x="838200" y="978175"/>
            <a:ext cx="10515600" cy="3806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47500"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9333"/>
              <a:buFont typeface="Arial"/>
              <a:buNone/>
            </a:pPr>
            <a:r>
              <a:rPr lang="en-US" sz="3750"/>
              <a:t>Licensees must ensure:</a:t>
            </a:r>
            <a:endParaRPr sz="3750"/>
          </a:p>
          <a:p>
            <a:pPr indent="-341709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•"/>
            </a:pPr>
            <a:r>
              <a:rPr lang="en-US" sz="3750"/>
              <a:t>Alarm system with 24/7 monitoring</a:t>
            </a:r>
            <a:br>
              <a:rPr lang="en-US" sz="3750"/>
            </a:br>
            <a:endParaRPr sz="3750"/>
          </a:p>
          <a:p>
            <a:pPr indent="-34170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750"/>
              <a:t>Camera coverage of all</a:t>
            </a:r>
            <a:r>
              <a:rPr lang="en-US" sz="3750">
                <a:extLst>
                  <a:ext uri="http://customooxmlschemas.google.com/">
                    <go:slidesCustomData xmlns:go="http://customooxmlschemas.google.com/" textRoundtripDataId="24"/>
                  </a:ext>
                </a:extLst>
              </a:rPr>
              <a:t> </a:t>
            </a:r>
            <a:r>
              <a:rPr lang="en-US" sz="3750"/>
              <a:t>areas where cannabis is located</a:t>
            </a:r>
            <a:br>
              <a:rPr lang="en-US" sz="3750"/>
            </a:br>
            <a:endParaRPr sz="3750"/>
          </a:p>
          <a:p>
            <a:pPr indent="-34170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750"/>
              <a:t>Secure IT infrastructure and protected NVR placement</a:t>
            </a:r>
            <a:br>
              <a:rPr lang="en-US" sz="3750"/>
            </a:br>
            <a:endParaRPr sz="3750"/>
          </a:p>
          <a:p>
            <a:pPr indent="-341709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750"/>
              <a:t>Documented testing and functionality logs</a:t>
            </a:r>
            <a:endParaRPr sz="3750"/>
          </a:p>
          <a:p>
            <a:pPr indent="-341709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750"/>
              <a:t>SOPs that ensure </a:t>
            </a:r>
            <a:r>
              <a:rPr lang="en-US" sz="3750"/>
              <a:t>compliance</a:t>
            </a:r>
            <a:r>
              <a:rPr lang="en-US" sz="3750"/>
              <a:t>.</a:t>
            </a:r>
            <a:endParaRPr sz="3750"/>
          </a:p>
          <a:p>
            <a:pPr indent="0" lvl="0" marL="0" rtl="0" algn="l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750"/>
              <a:t>Compliance protects product, people, and your license.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a4ab2177c4_0_7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Facility Review: Access Control &amp; Restricted Areas</a:t>
            </a:r>
            <a:endParaRPr sz="2800"/>
          </a:p>
        </p:txBody>
      </p:sp>
      <p:sp>
        <p:nvSpPr>
          <p:cNvPr id="143" name="Google Shape;143;g3a4ab2177c4_0_76"/>
          <p:cNvSpPr txBox="1"/>
          <p:nvPr>
            <p:ph idx="1" type="body"/>
          </p:nvPr>
        </p:nvSpPr>
        <p:spPr>
          <a:xfrm>
            <a:off x="838200" y="996225"/>
            <a:ext cx="10515600" cy="3366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1320"/>
              <a:buFont typeface="Arial"/>
              <a:buNone/>
            </a:pPr>
            <a:r>
              <a:rPr lang="en-US" sz="2143"/>
              <a:t>MCA requires:</a:t>
            </a:r>
            <a:endParaRPr sz="2143"/>
          </a:p>
          <a:p>
            <a:pPr indent="-34429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•"/>
            </a:pPr>
            <a:r>
              <a:rPr lang="en-US" sz="2143"/>
              <a:t>Badge-restricted entry for all cannabis handling zones</a:t>
            </a:r>
            <a:br>
              <a:rPr lang="en-US" sz="2143"/>
            </a:br>
            <a:endParaRPr sz="2143"/>
          </a:p>
          <a:p>
            <a:pPr indent="-34429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2143"/>
              <a:t>Locked storage and vault systems</a:t>
            </a:r>
            <a:br>
              <a:rPr lang="en-US" sz="2143"/>
            </a:br>
            <a:endParaRPr sz="2143"/>
          </a:p>
          <a:p>
            <a:pPr indent="-34429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2143"/>
              <a:t>Logs for entering restricted spaces</a:t>
            </a:r>
            <a:br>
              <a:rPr lang="en-US" sz="2143"/>
            </a:br>
            <a:endParaRPr sz="2143"/>
          </a:p>
          <a:p>
            <a:pPr indent="-34429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2143"/>
              <a:t>Sightlines that prevent unmonitored spots</a:t>
            </a:r>
            <a:br>
              <a:rPr lang="en-US" sz="2143"/>
            </a:br>
            <a:endParaRPr sz="2143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1320"/>
              <a:buFont typeface="Arial"/>
              <a:buNone/>
            </a:pPr>
            <a:r>
              <a:rPr lang="en-US" sz="2143"/>
              <a:t>Only trained, badged personnel should ever access cannabis.</a:t>
            </a:r>
            <a:endParaRPr sz="2143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a4ab2177c4_0_8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Facility Review: Product Flow &amp; Inventory Controls</a:t>
            </a:r>
            <a:endParaRPr sz="2800"/>
          </a:p>
        </p:txBody>
      </p:sp>
      <p:sp>
        <p:nvSpPr>
          <p:cNvPr id="149" name="Google Shape;149;g3a4ab2177c4_0_81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Plan each movement step: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Where cannabis is received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How it enters secured storage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How staff move product during operations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How it leaves facility safely (if applicable)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a4ab2177c4_0_8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Pre-Licensing: SOPs &amp; Operational Systems</a:t>
            </a:r>
            <a:endParaRPr sz="2800"/>
          </a:p>
        </p:txBody>
      </p:sp>
      <p:sp>
        <p:nvSpPr>
          <p:cNvPr id="155" name="Google Shape;155;g3a4ab2177c4_0_86"/>
          <p:cNvSpPr txBox="1"/>
          <p:nvPr>
            <p:ph idx="1" type="body"/>
          </p:nvPr>
        </p:nvSpPr>
        <p:spPr>
          <a:xfrm>
            <a:off x="838200" y="1032300"/>
            <a:ext cx="10515600" cy="333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3396"/>
              <a:buFont typeface="Arial"/>
              <a:buNone/>
            </a:pPr>
            <a:r>
              <a:rPr lang="en-US" sz="2534"/>
              <a:t>Before your final pre-licensing inspection, your team should be able to:</a:t>
            </a:r>
            <a:endParaRPr sz="2534"/>
          </a:p>
          <a:p>
            <a:pPr indent="-31015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72384"/>
              <a:buChar char="●"/>
            </a:pPr>
            <a:r>
              <a:rPr lang="en-US" sz="2534"/>
              <a:t>Demonstrate key SOPs in practice</a:t>
            </a:r>
            <a:br>
              <a:rPr lang="en-US" sz="2534"/>
            </a:br>
            <a:endParaRPr sz="2534"/>
          </a:p>
          <a:p>
            <a:pPr indent="-31015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72384"/>
              <a:buChar char="●"/>
            </a:pPr>
            <a:r>
              <a:rPr lang="en-US" sz="2534"/>
              <a:t>Show where documentation lives on site</a:t>
            </a:r>
            <a:br>
              <a:rPr lang="en-US" sz="2534"/>
            </a:br>
            <a:endParaRPr sz="2534"/>
          </a:p>
          <a:p>
            <a:pPr indent="-31015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72384"/>
              <a:buChar char="●"/>
            </a:pPr>
            <a:r>
              <a:rPr lang="en-US" sz="2534"/>
              <a:t>Explain emergency safety and security procedures</a:t>
            </a:r>
            <a:br>
              <a:rPr lang="en-US" sz="2534"/>
            </a:br>
            <a:endParaRPr sz="2534"/>
          </a:p>
          <a:p>
            <a:pPr indent="-31015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72384"/>
              <a:buChar char="●"/>
            </a:pPr>
            <a:r>
              <a:rPr lang="en-US" sz="2534"/>
              <a:t>Operate METRC at a basic but accurate level</a:t>
            </a:r>
            <a:br>
              <a:rPr lang="en-US" sz="2534"/>
            </a:br>
            <a:endParaRPr sz="2534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3396"/>
              <a:buFont typeface="Arial"/>
              <a:buNone/>
            </a:pPr>
            <a:r>
              <a:rPr lang="en-US" sz="2534"/>
              <a:t>SOPs are operational commitments required for a </a:t>
            </a:r>
            <a:r>
              <a:rPr lang="en-US" sz="2534"/>
              <a:t>complaint</a:t>
            </a:r>
            <a:r>
              <a:rPr lang="en-US" sz="2534"/>
              <a:t> business.</a:t>
            </a:r>
            <a:endParaRPr sz="2534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"/>
          <p:cNvSpPr txBox="1"/>
          <p:nvPr>
            <p:ph type="title"/>
          </p:nvPr>
        </p:nvSpPr>
        <p:spPr>
          <a:xfrm>
            <a:off x="838200" y="365126"/>
            <a:ext cx="10515600" cy="7801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0E3E"/>
              </a:buClr>
              <a:buSzPts val="2400"/>
              <a:buFont typeface="Calibri"/>
              <a:buNone/>
            </a:pPr>
            <a:r>
              <a:rPr lang="en-US" sz="2800"/>
              <a:t>Today’s webinar will:</a:t>
            </a:r>
            <a:endParaRPr sz="2800"/>
          </a:p>
        </p:txBody>
      </p:sp>
      <p:sp>
        <p:nvSpPr>
          <p:cNvPr id="29" name="Google Shape;29;p2"/>
          <p:cNvSpPr txBox="1"/>
          <p:nvPr>
            <p:ph idx="1" type="body"/>
          </p:nvPr>
        </p:nvSpPr>
        <p:spPr>
          <a:xfrm>
            <a:off x="838200" y="1302327"/>
            <a:ext cx="10515600" cy="30601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Explain every phase of the licensure process</a:t>
            </a:r>
            <a:br>
              <a:rPr lang="en-US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Provide clarity on documentation and timelines</a:t>
            </a:r>
            <a:br>
              <a:rPr lang="en-US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Help prevent delays and compliance challenges</a:t>
            </a:r>
            <a:br>
              <a:rPr lang="en-US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Support your successful launch into Maryland’s cannabis market</a:t>
            </a:r>
            <a:endParaRPr/>
          </a:p>
          <a:p>
            <a:pPr indent="-1143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a4ab2177c4_0_9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Pre-Licensing: Inspection</a:t>
            </a:r>
            <a:endParaRPr sz="2800"/>
          </a:p>
        </p:txBody>
      </p:sp>
      <p:sp>
        <p:nvSpPr>
          <p:cNvPr id="161" name="Google Shape;161;g3a4ab2177c4_0_91"/>
          <p:cNvSpPr txBox="1"/>
          <p:nvPr>
            <p:ph idx="1" type="body"/>
          </p:nvPr>
        </p:nvSpPr>
        <p:spPr>
          <a:xfrm>
            <a:off x="838200" y="1041325"/>
            <a:ext cx="10515600" cy="3321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MCA inspectors will: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Review security effectiveness — not just presence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Confirm operational readiness</a:t>
            </a:r>
            <a:br>
              <a:rPr lang="en-US">
                <a:extLst>
                  <a:ext uri="http://customooxmlschemas.google.com/">
                    <go:slidesCustomData xmlns:go="http://customooxmlschemas.google.com/" textRoundtripDataId="25"/>
                  </a:ext>
                </a:extLst>
              </a:rPr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Identify any compliance gaps needing correction</a:t>
            </a:r>
            <a:br>
              <a:rPr lang="en-US"/>
            </a:b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 strong inspection means a short path to “Pending Approval.”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a4ab2177c4_0_9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Pre-Licensing: </a:t>
            </a:r>
            <a:r>
              <a:rPr lang="en-US" sz="2800"/>
              <a:t>Addressing Inspection Findings</a:t>
            </a:r>
            <a:endParaRPr sz="2800"/>
          </a:p>
        </p:txBody>
      </p:sp>
      <p:sp>
        <p:nvSpPr>
          <p:cNvPr id="167" name="Google Shape;167;g3a4ab2177c4_0_96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If items require correction: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Respond rapidly and completely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Submit photographic or vendor certification proof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Validate fixes align with regulatory expectations</a:t>
            </a:r>
            <a:br>
              <a:rPr lang="en-US"/>
            </a:b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Partial cures → repeated delays → postponed opening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a4ab2177c4_0_10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Pre-Licensing: Transition to </a:t>
            </a:r>
            <a:r>
              <a:rPr lang="en-US" sz="2800"/>
              <a:t>Pending License </a:t>
            </a:r>
            <a:endParaRPr sz="2800"/>
          </a:p>
        </p:txBody>
      </p:sp>
      <p:sp>
        <p:nvSpPr>
          <p:cNvPr id="173" name="Google Shape;173;g3a4ab2177c4_0_101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/>
              <a:t>Once inspection cures are accepted: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26"/>
                  </a:ext>
                </a:extLst>
              </a:rPr>
              <a:t>License is </a:t>
            </a:r>
            <a:r>
              <a:rPr b="1" lang="en-US"/>
              <a:t>Pre-operational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27"/>
                  </a:ext>
                </a:extLst>
              </a:rPr>
              <a:t>METRC</a:t>
            </a:r>
            <a:r>
              <a:rPr lang="en-US"/>
              <a:t> New Business Training + badging access 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28"/>
                  </a:ext>
                </a:extLst>
              </a:rPr>
              <a:t>You prepare for receiving product and serving customers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/>
              <a:t>No cannabis may be received, cultivated, processed, or distributed until final licensure.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a4ab2177c4_0_10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Pre-Licensing</a:t>
            </a:r>
            <a:r>
              <a:rPr lang="en-US" sz="2800"/>
              <a:t>: Pre-Operational Final Checklist</a:t>
            </a:r>
            <a:endParaRPr sz="2800"/>
          </a:p>
        </p:txBody>
      </p:sp>
      <p:sp>
        <p:nvSpPr>
          <p:cNvPr id="179" name="Google Shape;179;g3a4ab2177c4_0_106"/>
          <p:cNvSpPr txBox="1"/>
          <p:nvPr>
            <p:ph idx="1" type="body"/>
          </p:nvPr>
        </p:nvSpPr>
        <p:spPr>
          <a:xfrm>
            <a:off x="838200" y="915006"/>
            <a:ext cx="10515600" cy="3402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During Pending status, ensure: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All staff are badged and trained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POS + METRC fully functional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Security alarm + cameras actively monitored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Waste handling procedure ready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Signage + accessibility compliant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/>
              <a:t>Everything must be functional — not planned or forthcoming.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a4ab2177c4_0_11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/>
              <a:t>Final Licensure: MCA Review </a:t>
            </a:r>
            <a:endParaRPr sz="2800"/>
          </a:p>
        </p:txBody>
      </p:sp>
      <p:sp>
        <p:nvSpPr>
          <p:cNvPr id="185" name="Google Shape;185;g3a4ab2177c4_0_111"/>
          <p:cNvSpPr txBox="1"/>
          <p:nvPr>
            <p:ph idx="1" type="body"/>
          </p:nvPr>
        </p:nvSpPr>
        <p:spPr>
          <a:xfrm>
            <a:off x="838200" y="1032300"/>
            <a:ext cx="10515600" cy="333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3396"/>
              <a:buFont typeface="Arial"/>
              <a:buNone/>
            </a:pPr>
            <a:r>
              <a:rPr lang="en-US" sz="2534">
                <a:latin typeface="Arial"/>
                <a:ea typeface="Arial"/>
                <a:cs typeface="Arial"/>
                <a:sym typeface="Arial"/>
              </a:rPr>
              <a:t>MCA completes a final internal review confirming:</a:t>
            </a:r>
            <a:endParaRPr sz="2534">
              <a:latin typeface="Arial"/>
              <a:ea typeface="Arial"/>
              <a:cs typeface="Arial"/>
              <a:sym typeface="Arial"/>
            </a:endParaRPr>
          </a:p>
          <a:p>
            <a:pPr indent="-34127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n-US" sz="2534">
                <a:latin typeface="Arial"/>
                <a:ea typeface="Arial"/>
                <a:cs typeface="Arial"/>
                <a:sym typeface="Arial"/>
              </a:rPr>
              <a:t>All cures from inspection are closed</a:t>
            </a:r>
            <a:br>
              <a:rPr lang="en-US" sz="2534">
                <a:latin typeface="Arial"/>
                <a:ea typeface="Arial"/>
                <a:cs typeface="Arial"/>
                <a:sym typeface="Arial"/>
              </a:rPr>
            </a:br>
            <a:endParaRPr sz="2534">
              <a:latin typeface="Arial"/>
              <a:ea typeface="Arial"/>
              <a:cs typeface="Arial"/>
              <a:sym typeface="Arial"/>
            </a:endParaRPr>
          </a:p>
          <a:p>
            <a:pPr indent="-34127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n-US" sz="2534">
                <a:latin typeface="Arial"/>
                <a:ea typeface="Arial"/>
                <a:cs typeface="Arial"/>
                <a:sym typeface="Arial"/>
              </a:rPr>
              <a:t>Required documentation is current and accurate</a:t>
            </a:r>
            <a:br>
              <a:rPr lang="en-US" sz="2534">
                <a:latin typeface="Arial"/>
                <a:ea typeface="Arial"/>
                <a:cs typeface="Arial"/>
                <a:sym typeface="Arial"/>
              </a:rPr>
            </a:br>
            <a:endParaRPr sz="2534">
              <a:latin typeface="Arial"/>
              <a:ea typeface="Arial"/>
              <a:cs typeface="Arial"/>
              <a:sym typeface="Arial"/>
            </a:endParaRPr>
          </a:p>
          <a:p>
            <a:pPr indent="-34127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n-US" sz="2534">
                <a:latin typeface="Arial"/>
                <a:ea typeface="Arial"/>
                <a:cs typeface="Arial"/>
                <a:sym typeface="Arial"/>
              </a:rPr>
              <a:t>No outstanding administrative or enforcement concerns</a:t>
            </a:r>
            <a:br>
              <a:rPr lang="en-US" sz="2534">
                <a:latin typeface="Arial"/>
                <a:ea typeface="Arial"/>
                <a:cs typeface="Arial"/>
                <a:sym typeface="Arial"/>
              </a:rPr>
            </a:br>
            <a:endParaRPr sz="2534">
              <a:latin typeface="Arial"/>
              <a:ea typeface="Arial"/>
              <a:cs typeface="Arial"/>
              <a:sym typeface="Arial"/>
            </a:endParaRPr>
          </a:p>
          <a:p>
            <a:pPr indent="-34127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n-US" sz="2534">
                <a:latin typeface="Arial"/>
                <a:ea typeface="Arial"/>
                <a:cs typeface="Arial"/>
                <a:sym typeface="Arial"/>
              </a:rPr>
              <a:t>Facility staffing + workflow show compliance readiness</a:t>
            </a:r>
            <a:br>
              <a:rPr lang="en-US" sz="2534">
                <a:latin typeface="Arial"/>
                <a:ea typeface="Arial"/>
                <a:cs typeface="Arial"/>
                <a:sym typeface="Arial"/>
              </a:rPr>
            </a:br>
            <a:endParaRPr sz="2534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3396"/>
              <a:buFont typeface="Arial"/>
              <a:buNone/>
            </a:pPr>
            <a:r>
              <a:rPr lang="en-US" sz="2534">
                <a:latin typeface="Arial"/>
                <a:ea typeface="Arial"/>
                <a:cs typeface="Arial"/>
                <a:sym typeface="Arial"/>
              </a:rPr>
              <a:t>Once cleared the license status moves from </a:t>
            </a:r>
            <a:r>
              <a:rPr b="1" lang="en-US" sz="2534">
                <a:latin typeface="Arial"/>
                <a:ea typeface="Arial"/>
                <a:cs typeface="Arial"/>
                <a:sym typeface="Arial"/>
              </a:rPr>
              <a:t>Pending to Active</a:t>
            </a:r>
            <a:endParaRPr b="1" sz="2534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a4ab2177c4_0_11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Final Licensure: Authorization to Operate</a:t>
            </a:r>
            <a:endParaRPr sz="2800"/>
          </a:p>
        </p:txBody>
      </p:sp>
      <p:sp>
        <p:nvSpPr>
          <p:cNvPr id="191" name="Google Shape;191;g3a4ab2177c4_0_116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Once approved: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You receive an official activation notice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29"/>
                  </a:ext>
                </a:extLst>
              </a:rPr>
              <a:t>Physical license available for on-site posting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Product may now be received and transferred in METRC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Sales or production may begin if applicable to license type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US"/>
              <a:t>This is the </a:t>
            </a:r>
            <a:r>
              <a:rPr b="1" lang="en-US"/>
              <a:t>only</a:t>
            </a:r>
            <a:r>
              <a:rPr lang="en-US"/>
              <a:t> moment when operations become legal.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a4ab2177c4_0_12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Final Licensure: First 90 Days - What Success Looks Like</a:t>
            </a:r>
            <a:endParaRPr sz="2800"/>
          </a:p>
        </p:txBody>
      </p:sp>
      <p:sp>
        <p:nvSpPr>
          <p:cNvPr id="197" name="Google Shape;197;g3a4ab2177c4_0_121"/>
          <p:cNvSpPr txBox="1"/>
          <p:nvPr>
            <p:ph idx="1" type="body"/>
          </p:nvPr>
        </p:nvSpPr>
        <p:spPr>
          <a:xfrm>
            <a:off x="838200" y="806717"/>
            <a:ext cx="10957500" cy="3645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00"/>
              <a:t>Consistency + compliance:</a:t>
            </a:r>
            <a:endParaRPr sz="1700"/>
          </a:p>
          <a:p>
            <a:pPr indent="-3365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700"/>
              <a:buChar char="•"/>
            </a:pPr>
            <a:r>
              <a:rPr lang="en-US" sz="1700"/>
              <a:t>Daily reconciliation in METRC</a:t>
            </a:r>
            <a:br>
              <a:rPr lang="en-US" sz="1700"/>
            </a:br>
            <a:endParaRPr sz="17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-US" sz="1700"/>
              <a:t>Zero tolerance for age-related violations</a:t>
            </a:r>
            <a:br>
              <a:rPr lang="en-US" sz="1700"/>
            </a:br>
            <a:endParaRPr sz="17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-US" sz="1700"/>
              <a:t>Continuous video monitoring</a:t>
            </a:r>
            <a:br>
              <a:rPr lang="en-US" sz="1700"/>
            </a:br>
            <a:endParaRPr sz="17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-US" sz="1700"/>
              <a:t>Prompt corrective action when issues arise</a:t>
            </a:r>
            <a:br>
              <a:rPr lang="en-US" sz="1700"/>
            </a:br>
            <a:endParaRPr sz="17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-US" sz="1700"/>
              <a:t>Staff refreshers after unexpected incidents</a:t>
            </a:r>
            <a:br>
              <a:rPr lang="en-US" sz="1700"/>
            </a:br>
            <a:endParaRPr sz="17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00"/>
              <a:t>Compliance habits built early lead to long-term operational success</a:t>
            </a:r>
            <a:endParaRPr sz="1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a4ab2177c4_0_13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Recap: Keys to Timely Activation</a:t>
            </a:r>
            <a:endParaRPr sz="2800"/>
          </a:p>
        </p:txBody>
      </p:sp>
      <p:sp>
        <p:nvSpPr>
          <p:cNvPr id="203" name="Google Shape;203;g3a4ab2177c4_0_131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To stay on track: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1️⃣ Submit accurate, complete documents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2️⃣ Secure zoning and premises before construction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3️⃣ Build for compliance, not remodeling later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4️⃣ Train teams early — compliance starts with people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ca5533e13e_1_0"/>
          <p:cNvSpPr txBox="1"/>
          <p:nvPr>
            <p:ph type="title"/>
          </p:nvPr>
        </p:nvSpPr>
        <p:spPr>
          <a:xfrm>
            <a:off x="838200" y="181300"/>
            <a:ext cx="110430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/>
              <a:t>Materials to Support Licensees Through the Pathway to Final Licensure</a:t>
            </a:r>
            <a:endParaRPr sz="2900"/>
          </a:p>
        </p:txBody>
      </p:sp>
      <p:sp>
        <p:nvSpPr>
          <p:cNvPr id="209" name="Google Shape;209;g3ca5533e13e_1_0"/>
          <p:cNvSpPr txBox="1"/>
          <p:nvPr>
            <p:ph idx="1" type="body"/>
          </p:nvPr>
        </p:nvSpPr>
        <p:spPr>
          <a:xfrm>
            <a:off x="838200" y="834430"/>
            <a:ext cx="5710200" cy="4245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Process Letters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Supplemental Application Confirmation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Adequate Capitalization Review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Welcome to Construction Phase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Zoning &amp; Location Verification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Inspection Scheduled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Pre-Operational Phase Notice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Final License Award Letter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g3ca5533e13e_1_0"/>
          <p:cNvSpPr txBox="1"/>
          <p:nvPr>
            <p:ph idx="1" type="body"/>
          </p:nvPr>
        </p:nvSpPr>
        <p:spPr>
          <a:xfrm>
            <a:off x="6548525" y="871193"/>
            <a:ext cx="5643600" cy="3991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807">
                <a:latin typeface="Arial"/>
                <a:ea typeface="Arial"/>
                <a:cs typeface="Arial"/>
                <a:sym typeface="Arial"/>
              </a:rPr>
              <a:t>Guidance &amp; Resources</a:t>
            </a:r>
            <a:endParaRPr b="1" sz="1807">
              <a:latin typeface="Arial"/>
              <a:ea typeface="Arial"/>
              <a:cs typeface="Arial"/>
              <a:sym typeface="Arial"/>
            </a:endParaRPr>
          </a:p>
          <a:p>
            <a:pPr indent="-34335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7"/>
              <a:buChar char="●"/>
            </a:pPr>
            <a:r>
              <a:rPr lang="en-US" sz="1807">
                <a:latin typeface="Arial"/>
                <a:ea typeface="Arial"/>
                <a:cs typeface="Arial"/>
                <a:sym typeface="Arial"/>
              </a:rPr>
              <a:t>Zoning &amp; Co-Location Guidance</a:t>
            </a:r>
            <a:endParaRPr sz="1807">
              <a:latin typeface="Arial"/>
              <a:ea typeface="Arial"/>
              <a:cs typeface="Arial"/>
              <a:sym typeface="Arial"/>
            </a:endParaRPr>
          </a:p>
          <a:p>
            <a:pPr indent="-3433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7"/>
              <a:buChar char="●"/>
            </a:pPr>
            <a:r>
              <a:rPr lang="en-US" sz="1807">
                <a:latin typeface="Arial"/>
                <a:ea typeface="Arial"/>
                <a:cs typeface="Arial"/>
                <a:sym typeface="Arial"/>
              </a:rPr>
              <a:t>Inspection Preparation Guidance</a:t>
            </a:r>
            <a:endParaRPr sz="1807">
              <a:latin typeface="Arial"/>
              <a:ea typeface="Arial"/>
              <a:cs typeface="Arial"/>
              <a:sym typeface="Arial"/>
            </a:endParaRPr>
          </a:p>
          <a:p>
            <a:pPr indent="-3433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7"/>
              <a:buChar char="●"/>
            </a:pPr>
            <a:r>
              <a:rPr lang="en-US" sz="1807">
                <a:latin typeface="Arial"/>
                <a:ea typeface="Arial"/>
                <a:cs typeface="Arial"/>
                <a:sym typeface="Arial"/>
              </a:rPr>
              <a:t>Cannabis Agent Registration &amp; Background Checks</a:t>
            </a:r>
            <a:endParaRPr sz="1807">
              <a:latin typeface="Arial"/>
              <a:ea typeface="Arial"/>
              <a:cs typeface="Arial"/>
              <a:sym typeface="Arial"/>
            </a:endParaRPr>
          </a:p>
          <a:p>
            <a:pPr indent="-3433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7"/>
              <a:buChar char="●"/>
            </a:pPr>
            <a:r>
              <a:rPr lang="en-US" sz="1807">
                <a:latin typeface="Arial"/>
                <a:ea typeface="Arial"/>
                <a:cs typeface="Arial"/>
                <a:sym typeface="Arial"/>
              </a:rPr>
              <a:t>Financing &amp; Transfer of Ownership Guidance</a:t>
            </a:r>
            <a:endParaRPr sz="1807">
              <a:latin typeface="Arial"/>
              <a:ea typeface="Arial"/>
              <a:cs typeface="Arial"/>
              <a:sym typeface="Arial"/>
            </a:endParaRPr>
          </a:p>
          <a:p>
            <a:pPr indent="-3433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7"/>
              <a:buChar char="●"/>
            </a:pPr>
            <a:r>
              <a:rPr lang="en-US" sz="1807">
                <a:latin typeface="Arial"/>
                <a:ea typeface="Arial"/>
                <a:cs typeface="Arial"/>
                <a:sym typeface="Arial"/>
              </a:rPr>
              <a:t>Advertising &amp; Compliance Requirements</a:t>
            </a:r>
            <a:endParaRPr sz="1807">
              <a:latin typeface="Arial"/>
              <a:ea typeface="Arial"/>
              <a:cs typeface="Arial"/>
              <a:sym typeface="Arial"/>
            </a:endParaRPr>
          </a:p>
          <a:p>
            <a:pPr indent="-3433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7"/>
              <a:buChar char="●"/>
            </a:pPr>
            <a:r>
              <a:rPr lang="en-US" sz="1807">
                <a:latin typeface="Arial"/>
                <a:ea typeface="Arial"/>
                <a:cs typeface="Arial"/>
                <a:sym typeface="Arial"/>
              </a:rPr>
              <a:t>Conditional License Extension Guidance </a:t>
            </a:r>
            <a:endParaRPr sz="1807">
              <a:latin typeface="Arial"/>
              <a:ea typeface="Arial"/>
              <a:cs typeface="Arial"/>
              <a:sym typeface="Arial"/>
            </a:endParaRPr>
          </a:p>
          <a:p>
            <a:pPr indent="-3433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7"/>
              <a:buFont typeface="Arial"/>
              <a:buChar char="●"/>
            </a:pPr>
            <a:r>
              <a:rPr lang="en-US" sz="1807">
                <a:latin typeface="Arial"/>
                <a:ea typeface="Arial"/>
                <a:cs typeface="Arial"/>
                <a:sym typeface="Arial"/>
              </a:rPr>
              <a:t>Pathway to Licensure Checklist</a:t>
            </a:r>
            <a:endParaRPr sz="1807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a4ab2177c4_0_13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Questions &amp; Support</a:t>
            </a:r>
            <a:endParaRPr sz="2800"/>
          </a:p>
        </p:txBody>
      </p:sp>
      <p:sp>
        <p:nvSpPr>
          <p:cNvPr id="216" name="Google Shape;216;g3a4ab2177c4_0_136"/>
          <p:cNvSpPr txBox="1"/>
          <p:nvPr>
            <p:ph idx="1" type="body"/>
          </p:nvPr>
        </p:nvSpPr>
        <p:spPr>
          <a:xfrm>
            <a:off x="838200" y="985925"/>
            <a:ext cx="6130200" cy="3376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200"/>
              <a:t>Thank you for joining today’s webinar!</a:t>
            </a:r>
            <a:endParaRPr sz="32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Chat questions on licensure flow will be reviewed in order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30"/>
                  </a:ext>
                </a:extLst>
              </a:rPr>
              <a:t>For follow-up inquiries please contact the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licensing.mca@maryland.gov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marR="381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marR="38100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MCA wants to partner with you to launch safely, compliantly, and successfully.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7" name="Google Shape;217;g3a4ab2177c4_0_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25454" y="1847274"/>
            <a:ext cx="2190873" cy="2190873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g3a4ab2177c4_0_136"/>
          <p:cNvSpPr txBox="1"/>
          <p:nvPr>
            <p:ph type="title"/>
          </p:nvPr>
        </p:nvSpPr>
        <p:spPr>
          <a:xfrm>
            <a:off x="8472225" y="1219716"/>
            <a:ext cx="3108300" cy="601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ct val="49009"/>
              <a:buNone/>
            </a:pPr>
            <a:r>
              <a:rPr b="1" lang="en-US" sz="2020">
                <a:solidFill>
                  <a:srgbClr val="C40E3E"/>
                </a:solidFill>
              </a:rPr>
              <a:t>MCA General and Licensee Inquiries Form</a:t>
            </a:r>
            <a:endParaRPr b="1" sz="2020">
              <a:solidFill>
                <a:srgbClr val="C40E3E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a4ab2177c4_0_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0E3E"/>
              </a:buClr>
              <a:buSzPts val="2400"/>
              <a:buFont typeface="Calibri"/>
              <a:buNone/>
            </a:pPr>
            <a:r>
              <a:rPr lang="en-US" sz="2800"/>
              <a:t>Who This Webinar Is For</a:t>
            </a:r>
            <a:endParaRPr sz="2800"/>
          </a:p>
        </p:txBody>
      </p:sp>
      <p:sp>
        <p:nvSpPr>
          <p:cNvPr id="35" name="Google Shape;35;g3a4ab2177c4_0_1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This webinar applies to: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All conditional licensees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Any license type (Grower, Processor, Dispensary, Standard &amp; Micro-License)</a:t>
            </a:r>
            <a:br>
              <a:rPr lang="en-US"/>
            </a:b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Whether you’re at the site selection stage or nearing inspection, this guidance will support your progress.</a:t>
            </a:r>
            <a:endParaRPr/>
          </a:p>
          <a:p>
            <a:pPr indent="-114300" lvl="0" marL="228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3a4ab2177c4_0_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How to Participate Today</a:t>
            </a:r>
            <a:endParaRPr sz="2800"/>
          </a:p>
        </p:txBody>
      </p:sp>
      <p:sp>
        <p:nvSpPr>
          <p:cNvPr id="41" name="Google Shape;41;g3a4ab2177c4_0_6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To ensure a smooth flow of information: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If you have a question about licensure steps or order,</a:t>
            </a:r>
            <a:br>
              <a:rPr lang="en-US"/>
            </a:br>
            <a:r>
              <a:rPr lang="en-US"/>
              <a:t>  please enter it into the chat as we go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The chat will be monitored and addressed during the Q&amp;A section</a:t>
            </a:r>
            <a:br>
              <a:rPr lang="en-US"/>
            </a:b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We appreciate your feedback — we want to answer as many questions as possible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ca5533e13e_1_825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Pathway to Final Licensure</a:t>
            </a:r>
            <a:endParaRPr sz="2800"/>
          </a:p>
        </p:txBody>
      </p:sp>
      <p:sp>
        <p:nvSpPr>
          <p:cNvPr id="47" name="Google Shape;47;g3ca5533e13e_1_825"/>
          <p:cNvSpPr/>
          <p:nvPr/>
        </p:nvSpPr>
        <p:spPr>
          <a:xfrm>
            <a:off x="2298550" y="3001883"/>
            <a:ext cx="792300" cy="49200"/>
          </a:xfrm>
          <a:prstGeom prst="roundRect">
            <a:avLst>
              <a:gd fmla="val 50000" name="adj"/>
            </a:avLst>
          </a:prstGeom>
          <a:solidFill>
            <a:srgbClr val="A7291E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8" name="Google Shape;48;g3ca5533e13e_1_825"/>
          <p:cNvGrpSpPr/>
          <p:nvPr/>
        </p:nvGrpSpPr>
        <p:grpSpPr>
          <a:xfrm>
            <a:off x="325799" y="2557284"/>
            <a:ext cx="2765531" cy="1814305"/>
            <a:chOff x="244355" y="1960450"/>
            <a:chExt cx="2074200" cy="1360763"/>
          </a:xfrm>
        </p:grpSpPr>
        <p:sp>
          <p:nvSpPr>
            <p:cNvPr id="49" name="Google Shape;49;g3ca5533e13e_1_825"/>
            <p:cNvSpPr/>
            <p:nvPr/>
          </p:nvSpPr>
          <p:spPr>
            <a:xfrm>
              <a:off x="861672" y="1960450"/>
              <a:ext cx="594300" cy="594300"/>
            </a:xfrm>
            <a:prstGeom prst="ellipse">
              <a:avLst/>
            </a:prstGeom>
            <a:noFill/>
            <a:ln cap="flat" cmpd="sng" w="50800">
              <a:solidFill>
                <a:srgbClr val="A7291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" name="Google Shape;50;g3ca5533e13e_1_825"/>
            <p:cNvSpPr txBox="1"/>
            <p:nvPr/>
          </p:nvSpPr>
          <p:spPr>
            <a:xfrm>
              <a:off x="940422" y="21216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1900" lIns="121900" spcFirstLastPara="1" rIns="121900" wrap="square" tIns="121900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b="1" lang="en-US" sz="1900">
                  <a:solidFill>
                    <a:srgbClr val="A7291E"/>
                  </a:solidFill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b="1" sz="19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1" name="Google Shape;51;g3ca5533e13e_1_825"/>
            <p:cNvSpPr txBox="1"/>
            <p:nvPr/>
          </p:nvSpPr>
          <p:spPr>
            <a:xfrm>
              <a:off x="244355" y="2664213"/>
              <a:ext cx="2074200" cy="6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121900" lIns="121900" spcFirstLastPara="1" rIns="121900" wrap="square" tIns="121900">
              <a:noAutofit/>
            </a:bodyPr>
            <a:lstStyle/>
            <a:p>
              <a:pPr indent="0" lvl="0" marL="0" rtl="0" algn="l">
                <a:lnSpc>
                  <a:spcPct val="95000"/>
                </a:lnSpc>
                <a:spcBef>
                  <a:spcPts val="1200"/>
                </a:spcBef>
                <a:spcAft>
                  <a:spcPts val="1200"/>
                </a:spcAft>
                <a:buClr>
                  <a:schemeClr val="dk1"/>
                </a:buClr>
                <a:buSzPts val="688"/>
                <a:buFont typeface="Arial"/>
                <a:buNone/>
              </a:pPr>
              <a:r>
                <a:rPr b="1"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Supplemental Application &amp; Corporate Documents</a:t>
              </a:r>
              <a:endParaRPr b="1" sz="1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2" name="Google Shape;52;g3ca5533e13e_1_825"/>
          <p:cNvGrpSpPr/>
          <p:nvPr/>
        </p:nvGrpSpPr>
        <p:grpSpPr>
          <a:xfrm>
            <a:off x="3036787" y="2557284"/>
            <a:ext cx="2377541" cy="1520823"/>
            <a:chOff x="2277648" y="1960450"/>
            <a:chExt cx="1783200" cy="1140646"/>
          </a:xfrm>
        </p:grpSpPr>
        <p:sp>
          <p:nvSpPr>
            <p:cNvPr id="53" name="Google Shape;53;g3ca5533e13e_1_825"/>
            <p:cNvSpPr/>
            <p:nvPr/>
          </p:nvSpPr>
          <p:spPr>
            <a:xfrm>
              <a:off x="2586168" y="1960450"/>
              <a:ext cx="594300" cy="594300"/>
            </a:xfrm>
            <a:prstGeom prst="ellipse">
              <a:avLst/>
            </a:prstGeom>
            <a:noFill/>
            <a:ln cap="flat" cmpd="sng" w="50800">
              <a:solidFill>
                <a:srgbClr val="A7291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g3ca5533e13e_1_825"/>
            <p:cNvSpPr txBox="1"/>
            <p:nvPr/>
          </p:nvSpPr>
          <p:spPr>
            <a:xfrm>
              <a:off x="2277648" y="2393996"/>
              <a:ext cx="1783200" cy="70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121900" lIns="121900" spcFirstLastPara="1" rIns="121900" wrap="square" tIns="121900">
              <a:noAutofit/>
            </a:bodyPr>
            <a:lstStyle/>
            <a:p>
              <a:pPr indent="0" lvl="0" marL="0" rtl="0" algn="l">
                <a:lnSpc>
                  <a:spcPct val="95000"/>
                </a:lnSpc>
                <a:spcBef>
                  <a:spcPts val="1200"/>
                </a:spcBef>
                <a:spcAft>
                  <a:spcPts val="1200"/>
                </a:spcAft>
                <a:buClr>
                  <a:schemeClr val="dk1"/>
                </a:buClr>
                <a:buSzPts val="688"/>
                <a:buFont typeface="Arial"/>
                <a:buNone/>
              </a:pPr>
              <a:r>
                <a:rPr b="1"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Location Review</a:t>
              </a:r>
              <a:endParaRPr b="1" sz="1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5" name="Google Shape;55;g3ca5533e13e_1_825"/>
            <p:cNvSpPr txBox="1"/>
            <p:nvPr/>
          </p:nvSpPr>
          <p:spPr>
            <a:xfrm>
              <a:off x="2664918" y="21216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1900" lIns="121900" spcFirstLastPara="1" rIns="121900" wrap="square" tIns="121900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b="1" lang="en-US" sz="1900">
                  <a:solidFill>
                    <a:srgbClr val="A7291E"/>
                  </a:solidFill>
                  <a:latin typeface="Roboto"/>
                  <a:ea typeface="Roboto"/>
                  <a:cs typeface="Roboto"/>
                  <a:sym typeface="Roboto"/>
                </a:rPr>
                <a:t>2</a:t>
              </a:r>
              <a:endParaRPr b="1" sz="23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6" name="Google Shape;56;g3ca5533e13e_1_825"/>
          <p:cNvGrpSpPr/>
          <p:nvPr/>
        </p:nvGrpSpPr>
        <p:grpSpPr>
          <a:xfrm>
            <a:off x="5291932" y="2557284"/>
            <a:ext cx="2049549" cy="1533528"/>
            <a:chOff x="3969048" y="1960450"/>
            <a:chExt cx="1537200" cy="1150175"/>
          </a:xfrm>
        </p:grpSpPr>
        <p:sp>
          <p:nvSpPr>
            <p:cNvPr id="57" name="Google Shape;57;g3ca5533e13e_1_825"/>
            <p:cNvSpPr/>
            <p:nvPr/>
          </p:nvSpPr>
          <p:spPr>
            <a:xfrm>
              <a:off x="4290102" y="1960450"/>
              <a:ext cx="594300" cy="594300"/>
            </a:xfrm>
            <a:prstGeom prst="ellipse">
              <a:avLst/>
            </a:prstGeom>
            <a:noFill/>
            <a:ln cap="flat" cmpd="sng" w="50800">
              <a:solidFill>
                <a:srgbClr val="85858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g3ca5533e13e_1_825"/>
            <p:cNvSpPr txBox="1"/>
            <p:nvPr/>
          </p:nvSpPr>
          <p:spPr>
            <a:xfrm>
              <a:off x="3969048" y="2664225"/>
              <a:ext cx="15372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121900" lIns="121900" spcFirstLastPara="1" rIns="121900" wrap="square" tIns="121900">
              <a:noAutofit/>
            </a:bodyPr>
            <a:lstStyle/>
            <a:p>
              <a:pPr indent="0" lvl="0" marL="0" rtl="0" algn="l">
                <a:lnSpc>
                  <a:spcPct val="95000"/>
                </a:lnSpc>
                <a:spcBef>
                  <a:spcPts val="1200"/>
                </a:spcBef>
                <a:spcAft>
                  <a:spcPts val="1200"/>
                </a:spcAft>
                <a:buClr>
                  <a:schemeClr val="dk1"/>
                </a:buClr>
                <a:buSzPts val="688"/>
                <a:buFont typeface="Arial"/>
                <a:buNone/>
              </a:pPr>
              <a:r>
                <a:rPr b="1"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Facility Review</a:t>
              </a:r>
              <a:endParaRPr b="1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9" name="Google Shape;59;g3ca5533e13e_1_825"/>
            <p:cNvSpPr txBox="1"/>
            <p:nvPr/>
          </p:nvSpPr>
          <p:spPr>
            <a:xfrm>
              <a:off x="4368852" y="21216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1900" lIns="121900" spcFirstLastPara="1" rIns="121900" wrap="square" tIns="121900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b="1" lang="en-US" sz="19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rPr>
                <a:t>3</a:t>
              </a:r>
              <a:endParaRPr b="1" sz="19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0" name="Google Shape;60;g3ca5533e13e_1_825"/>
          <p:cNvGrpSpPr/>
          <p:nvPr/>
        </p:nvGrpSpPr>
        <p:grpSpPr>
          <a:xfrm>
            <a:off x="7554140" y="2557284"/>
            <a:ext cx="2279143" cy="1797550"/>
            <a:chOff x="5665747" y="1960450"/>
            <a:chExt cx="1709400" cy="1348196"/>
          </a:xfrm>
        </p:grpSpPr>
        <p:sp>
          <p:nvSpPr>
            <p:cNvPr id="61" name="Google Shape;61;g3ca5533e13e_1_825"/>
            <p:cNvSpPr/>
            <p:nvPr/>
          </p:nvSpPr>
          <p:spPr>
            <a:xfrm>
              <a:off x="5999340" y="1960450"/>
              <a:ext cx="594300" cy="594300"/>
            </a:xfrm>
            <a:prstGeom prst="ellipse">
              <a:avLst/>
            </a:prstGeom>
            <a:noFill/>
            <a:ln cap="flat" cmpd="sng" w="50800">
              <a:solidFill>
                <a:srgbClr val="85858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g3ca5533e13e_1_825"/>
            <p:cNvSpPr txBox="1"/>
            <p:nvPr/>
          </p:nvSpPr>
          <p:spPr>
            <a:xfrm>
              <a:off x="5665747" y="2714346"/>
              <a:ext cx="1709400" cy="594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121900" lIns="121900" spcFirstLastPara="1" rIns="121900" wrap="square" tIns="121900">
              <a:noAutofit/>
            </a:bodyPr>
            <a:lstStyle/>
            <a:p>
              <a:pPr indent="0" lvl="0" marL="0" rtl="0" algn="l">
                <a:lnSpc>
                  <a:spcPct val="95000"/>
                </a:lnSpc>
                <a:spcBef>
                  <a:spcPts val="1200"/>
                </a:spcBef>
                <a:spcAft>
                  <a:spcPts val="1200"/>
                </a:spcAft>
                <a:buClr>
                  <a:schemeClr val="dk1"/>
                </a:buClr>
                <a:buSzPts val="688"/>
                <a:buFont typeface="Arial"/>
                <a:buNone/>
              </a:pPr>
              <a:r>
                <a:rPr b="1"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Pre-Licensing Readiness</a:t>
              </a:r>
              <a:endParaRPr b="1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3" name="Google Shape;63;g3ca5533e13e_1_825"/>
            <p:cNvSpPr txBox="1"/>
            <p:nvPr/>
          </p:nvSpPr>
          <p:spPr>
            <a:xfrm>
              <a:off x="6078090" y="21216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1900" lIns="121900" spcFirstLastPara="1" rIns="121900" wrap="square" tIns="121900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b="1" lang="en-US" sz="19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rPr>
                <a:t>4</a:t>
              </a:r>
              <a:endParaRPr b="1" sz="19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4" name="Google Shape;64;g3ca5533e13e_1_825"/>
          <p:cNvGrpSpPr/>
          <p:nvPr/>
        </p:nvGrpSpPr>
        <p:grpSpPr>
          <a:xfrm>
            <a:off x="9866512" y="2557284"/>
            <a:ext cx="2377541" cy="2065273"/>
            <a:chOff x="7400069" y="1960450"/>
            <a:chExt cx="1783200" cy="1548993"/>
          </a:xfrm>
        </p:grpSpPr>
        <p:sp>
          <p:nvSpPr>
            <p:cNvPr id="65" name="Google Shape;65;g3ca5533e13e_1_825"/>
            <p:cNvSpPr/>
            <p:nvPr/>
          </p:nvSpPr>
          <p:spPr>
            <a:xfrm>
              <a:off x="7708593" y="1960450"/>
              <a:ext cx="594300" cy="594300"/>
            </a:xfrm>
            <a:prstGeom prst="ellipse">
              <a:avLst/>
            </a:prstGeom>
            <a:noFill/>
            <a:ln cap="flat" cmpd="sng" w="50800">
              <a:solidFill>
                <a:srgbClr val="85858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g3ca5533e13e_1_825"/>
            <p:cNvSpPr txBox="1"/>
            <p:nvPr/>
          </p:nvSpPr>
          <p:spPr>
            <a:xfrm>
              <a:off x="7400069" y="2751943"/>
              <a:ext cx="1783200" cy="75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121900" lIns="121900" spcFirstLastPara="1" rIns="121900" wrap="square" tIns="121900">
              <a:noAutofit/>
            </a:bodyPr>
            <a:lstStyle/>
            <a:p>
              <a:pPr indent="0" lvl="0" marL="0" rtl="0" algn="l">
                <a:lnSpc>
                  <a:spcPct val="95000"/>
                </a:lnSpc>
                <a:spcBef>
                  <a:spcPts val="1200"/>
                </a:spcBef>
                <a:spcAft>
                  <a:spcPts val="1200"/>
                </a:spcAft>
                <a:buClr>
                  <a:schemeClr val="dk1"/>
                </a:buClr>
                <a:buSzPts val="688"/>
                <a:buFont typeface="Arial"/>
                <a:buNone/>
              </a:pPr>
              <a:r>
                <a:rPr b="1" lang="en-US" sz="1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  <a:extLst>
                    <a:ext uri="http://customooxmlschemas.google.com/">
                      <go:slidesCustomData xmlns:go="http://customooxmlschemas.google.com/" textRoundtripDataId="1"/>
                    </a:ext>
                  </a:extLst>
                </a:rPr>
                <a:t>Final Licensure &amp; </a:t>
              </a:r>
              <a:r>
                <a:rPr b="1" lang="en-US" sz="1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Authorization to Operate</a:t>
              </a:r>
              <a:endParaRPr b="1" sz="19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7" name="Google Shape;67;g3ca5533e13e_1_825"/>
            <p:cNvSpPr txBox="1"/>
            <p:nvPr/>
          </p:nvSpPr>
          <p:spPr>
            <a:xfrm>
              <a:off x="7787343" y="21216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1900" lIns="121900" spcFirstLastPara="1" rIns="121900" wrap="square" tIns="121900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b="1" lang="en-US" sz="19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rPr>
                <a:t>5</a:t>
              </a:r>
              <a:endParaRPr b="1" sz="19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68" name="Google Shape;68;g3ca5533e13e_1_825"/>
          <p:cNvSpPr/>
          <p:nvPr/>
        </p:nvSpPr>
        <p:spPr>
          <a:xfrm>
            <a:off x="4584183" y="3001883"/>
            <a:ext cx="792300" cy="49200"/>
          </a:xfrm>
          <a:prstGeom prst="roundRect">
            <a:avLst>
              <a:gd fmla="val 50000" name="adj"/>
            </a:avLst>
          </a:prstGeom>
          <a:solidFill>
            <a:srgbClr val="85858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g3ca5533e13e_1_825"/>
          <p:cNvSpPr/>
          <p:nvPr/>
        </p:nvSpPr>
        <p:spPr>
          <a:xfrm>
            <a:off x="6912117" y="3001883"/>
            <a:ext cx="792300" cy="49200"/>
          </a:xfrm>
          <a:prstGeom prst="roundRect">
            <a:avLst>
              <a:gd fmla="val 50000" name="adj"/>
            </a:avLst>
          </a:prstGeom>
          <a:solidFill>
            <a:srgbClr val="85858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g3ca5533e13e_1_825"/>
          <p:cNvSpPr/>
          <p:nvPr/>
        </p:nvSpPr>
        <p:spPr>
          <a:xfrm>
            <a:off x="9138617" y="3001883"/>
            <a:ext cx="792300" cy="49200"/>
          </a:xfrm>
          <a:prstGeom prst="roundRect">
            <a:avLst>
              <a:gd fmla="val 50000" name="adj"/>
            </a:avLst>
          </a:prstGeom>
          <a:solidFill>
            <a:srgbClr val="85858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g3ca5533e13e_1_825"/>
          <p:cNvSpPr txBox="1"/>
          <p:nvPr>
            <p:ph type="title"/>
          </p:nvPr>
        </p:nvSpPr>
        <p:spPr>
          <a:xfrm>
            <a:off x="957175" y="1269505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b="1" lang="en-US" sz="2325">
                <a:solidFill>
                  <a:schemeClr val="dk1"/>
                </a:solidFill>
              </a:rPr>
              <a:t>Your path to operational launch includes five required phases:</a:t>
            </a:r>
            <a:endParaRPr sz="3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4ab2177c4_0_16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Supplemental Application &amp; Corporate Documents</a:t>
            </a:r>
            <a:endParaRPr sz="2800"/>
          </a:p>
        </p:txBody>
      </p:sp>
      <p:sp>
        <p:nvSpPr>
          <p:cNvPr id="77" name="Google Shape;77;g3a4ab2177c4_0_16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This phase ensures: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Legal entity formation 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Ownership and control align with statute requirements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Documentation mirrors your original awarded application</a:t>
            </a:r>
            <a:br>
              <a:rPr lang="en-US"/>
            </a:b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This is the foundation for every future approval.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a4ab2177c4_0_2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-US" sz="2800"/>
              <a:t>Supplemental Application &amp; Corporate Documents</a:t>
            </a:r>
            <a:r>
              <a:rPr lang="en-US" sz="2800">
                <a:solidFill>
                  <a:srgbClr val="C40E3E"/>
                </a:solidFill>
              </a:rPr>
              <a:t>: Accuracy Prevents Delays</a:t>
            </a:r>
            <a:endParaRPr sz="2800">
              <a:solidFill>
                <a:srgbClr val="C40E3E"/>
              </a:solidFill>
            </a:endParaRPr>
          </a:p>
        </p:txBody>
      </p:sp>
      <p:sp>
        <p:nvSpPr>
          <p:cNvPr id="83" name="Google Shape;83;g3a4ab2177c4_0_21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Avoid common issues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Inconsistent ownership details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Outdated corporate filings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Missing signatures or decision-maker disclosures</a:t>
            </a:r>
            <a:br>
              <a:rPr lang="en-US"/>
            </a:b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Even small corrections can impact your project timeline.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a4ab2177c4_0_26"/>
          <p:cNvSpPr txBox="1"/>
          <p:nvPr>
            <p:ph type="title"/>
          </p:nvPr>
        </p:nvSpPr>
        <p:spPr>
          <a:xfrm>
            <a:off x="651700" y="365125"/>
            <a:ext cx="108117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/>
              <a:t>Supplemental Application &amp; Corporate Documents: Submission</a:t>
            </a:r>
            <a:endParaRPr sz="2800">
              <a:solidFill>
                <a:srgbClr val="C40E3E"/>
              </a:solidFill>
            </a:endParaRPr>
          </a:p>
        </p:txBody>
      </p:sp>
      <p:sp>
        <p:nvSpPr>
          <p:cNvPr id="89" name="Google Shape;89;g3a4ab2177c4_0_26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Successful Submission: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Prepare compliance documentation early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Maintain a single “source of truth” binder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Respond promptly to MCA requests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Confirm accuracy before submitting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a4ab2177c4_0_31"/>
          <p:cNvSpPr txBox="1"/>
          <p:nvPr>
            <p:ph type="title"/>
          </p:nvPr>
        </p:nvSpPr>
        <p:spPr>
          <a:xfrm>
            <a:off x="838200" y="365126"/>
            <a:ext cx="10515600" cy="78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Location Review: Selection Process</a:t>
            </a:r>
            <a:endParaRPr sz="2800"/>
          </a:p>
        </p:txBody>
      </p:sp>
      <p:sp>
        <p:nvSpPr>
          <p:cNvPr id="95" name="Google Shape;95;g3a4ab2177c4_0_31"/>
          <p:cNvSpPr txBox="1"/>
          <p:nvPr>
            <p:ph idx="1" type="body"/>
          </p:nvPr>
        </p:nvSpPr>
        <p:spPr>
          <a:xfrm>
            <a:off x="838200" y="1302327"/>
            <a:ext cx="10515600" cy="3060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We encourage applicants to inform MCA on any selected location b</a:t>
            </a:r>
            <a:r>
              <a:rPr lang="en-US"/>
              <a:t>efore any construction or operational planning. It is important that your selected property: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Has local zoning approval</a:t>
            </a:r>
            <a:r>
              <a:rPr lang="en-US">
                <a:extLst>
                  <a:ext uri="http://customooxmlschemas.google.com/">
                    <go:slidesCustomData xmlns:go="http://customooxmlschemas.google.com/" textRoundtripDataId="3"/>
                  </a:ext>
                </a:extLst>
              </a:rPr>
              <a:t> for cannabis use</a:t>
            </a:r>
            <a:br>
              <a:rPr lang="en-US">
                <a:extLst>
                  <a:ext uri="http://customooxmlschemas.google.com/">
                    <go:slidesCustomData xmlns:go="http://customooxmlschemas.google.com/" textRoundtripDataId="3"/>
                  </a:ext>
                </a:extLst>
              </a:rPr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Supports safe and  secure cannabis operations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Can be successfully permitted and developed within jurisdiction rules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Meets state statutory distance and land-use restrictions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BE112E3D91994A9A4C432FE599511B" ma:contentTypeVersion="2" ma:contentTypeDescription="Create a new document." ma:contentTypeScope="" ma:versionID="f91421d8a5300afb46eebbec2adc31b4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2F93596-334F-430B-A09D-6B61EBEA74A6}"/>
</file>

<file path=customXml/itemProps2.xml><?xml version="1.0" encoding="utf-8"?>
<ds:datastoreItem xmlns:ds="http://schemas.openxmlformats.org/officeDocument/2006/customXml" ds:itemID="{1A051F22-7FC7-4AE8-9691-695B858F9F7D}"/>
</file>

<file path=customXml/itemProps3.xml><?xml version="1.0" encoding="utf-8"?>
<ds:datastoreItem xmlns:ds="http://schemas.openxmlformats.org/officeDocument/2006/customXml" ds:itemID="{F30776FC-DEAC-434E-9AE7-93A8B0C1A349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FATIMA AMEEN</dc:creator>
  <dcterms:created xsi:type="dcterms:W3CDTF">2023-12-15T19:43:41Z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0x010100CFBE112E3D91994A9A4C432FE599511B</vt:lpwstr>
  </property>
</Properties>
</file>